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tif" ContentType="image/t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752" r:id="rId2"/>
    <p:sldId id="753" r:id="rId3"/>
    <p:sldId id="754" r:id="rId4"/>
    <p:sldId id="755" r:id="rId5"/>
    <p:sldId id="756" r:id="rId6"/>
    <p:sldId id="663" r:id="rId7"/>
    <p:sldId id="691" r:id="rId8"/>
    <p:sldId id="580" r:id="rId9"/>
    <p:sldId id="623" r:id="rId10"/>
    <p:sldId id="559" r:id="rId11"/>
    <p:sldId id="694" r:id="rId12"/>
    <p:sldId id="655" r:id="rId13"/>
    <p:sldId id="582" r:id="rId14"/>
    <p:sldId id="692" r:id="rId15"/>
  </p:sldIdLst>
  <p:sldSz cx="9144000" cy="6858000" type="screen4x3"/>
  <p:notesSz cx="9144000" cy="6858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E79911"/>
    <a:srgbClr val="FFAA15"/>
    <a:srgbClr val="408D23"/>
    <a:srgbClr val="FA9566"/>
    <a:srgbClr val="BB8B34"/>
    <a:srgbClr val="BB732B"/>
    <a:srgbClr val="D77CC4"/>
    <a:srgbClr val="F891E3"/>
    <a:srgbClr val="64A8FF"/>
    <a:srgbClr val="437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085" autoAdjust="0"/>
  </p:normalViewPr>
  <p:slideViewPr>
    <p:cSldViewPr snapToGrid="0" snapToObjects="1">
      <p:cViewPr>
        <p:scale>
          <a:sx n="110" d="100"/>
          <a:sy n="110" d="100"/>
        </p:scale>
        <p:origin x="-5104" y="-22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/>
              <a:t>ERC Project SOLCA - Lisa Wingate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fr-FR"/>
              <a:t>16/04/2013</a:t>
            </a:r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2A92B-1B9C-CE43-B696-F4FA62E1399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98211"/>
      </p:ext>
    </p:extLst>
  </p:cSld>
  <p:clrMap bg1="lt1" tx1="dk1" bg2="lt2" tx2="dk2" accent1="accent1" accent2="accent2" accent3="accent3" accent4="accent4" accent5="accent5" accent6="accent6" hlink="hlink" folHlink="folHlink"/>
  <p:hf sldNum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/>
              <a:t>ERC Project SOLCA - Lisa Wingate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fr-FR"/>
              <a:t>16/04/2013</a:t>
            </a:r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8DCCB2-40AA-E844-9601-5F22632A0E8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5022878"/>
      </p:ext>
    </p:extLst>
  </p:cSld>
  <p:clrMap bg1="lt1" tx1="dk1" bg2="lt2" tx2="dk2" accent1="accent1" accent2="accent2" accent3="accent3" accent4="accent4" accent5="accent5" accent6="accent6" hlink="hlink" folHlink="folHlink"/>
  <p:hf sldNum="0" ft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5" name="Shape 2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 what do we know about soil-atmosphere exchanges ?</a:t>
            </a:r>
          </a:p>
          <a:p>
            <a:endParaRPr/>
          </a:p>
          <a:p>
            <a:r>
              <a:t>Until today we know that most of the soil are OCS sinks.</a:t>
            </a:r>
          </a:p>
          <a:p>
            <a:endParaRPr/>
          </a:p>
          <a:p>
            <a:r>
              <a:t>The OCS soil uptake have an optimum with soil moisture and it also varies with seasonal changes in soil temperature.</a:t>
            </a:r>
          </a:p>
          <a:p>
            <a:endParaRPr/>
          </a:p>
          <a:p>
            <a:r>
              <a:t>We also know that some soils, the anoxic one mainly can acts as a sources of OCS.</a:t>
            </a:r>
          </a:p>
          <a:p>
            <a:endParaRPr/>
          </a:p>
          <a:p>
            <a:r>
              <a:t>This source has a Q10 shape, that’s mean that it has no optimum, it continuously increases with the increasing temperature.</a:t>
            </a:r>
          </a:p>
          <a:p>
            <a:endParaRPr/>
          </a:p>
          <a:p>
            <a:r>
              <a:t>Until today we know that the catalysis of OCS hydrolysis by CA plays a really a crucial role in the soil OCS uptake.</a:t>
            </a:r>
          </a:p>
          <a:p>
            <a:endParaRPr/>
          </a:p>
          <a:p>
            <a:r>
              <a:t>Indeed the OCS uptake by soils is strongly reduced when CA inhibitors are used.</a:t>
            </a:r>
          </a:p>
          <a:p>
            <a:endParaRPr/>
          </a:p>
          <a:p>
            <a:r>
              <a:t>By the way this CA is contain in soils microorganisms.</a:t>
            </a:r>
          </a:p>
          <a:p>
            <a:endParaRPr/>
          </a:p>
          <a:p>
            <a:r>
              <a:t>The OCS uptake temperature response can be explained by the temperature response of the enzyme itself, or by changes in population diversity.</a:t>
            </a:r>
          </a:p>
          <a:p>
            <a:endParaRPr/>
          </a:p>
          <a:p>
            <a:r>
              <a:t>To continue with the hydrolysis process, we could expect that it becomes limiting when soil moisture is too low and reduces the size of the reaction volume.</a:t>
            </a:r>
          </a:p>
          <a:p>
            <a:endParaRPr/>
          </a:p>
          <a:p>
            <a:r>
              <a:t>OCS uptake can also be limited by high soil moisture content emphasising the diffusion limitations when the soil is near saturation</a:t>
            </a:r>
          </a:p>
          <a:p>
            <a:endParaRPr/>
          </a:p>
          <a:p>
            <a:r>
              <a:t>A model that includes all these different processes (production, diffusion, CA-catalysed hydrolysis) should then reproduce, at least qualitatively the observed OCS response to soil moisture and temperature. </a:t>
            </a:r>
          </a:p>
          <a:p>
            <a:endParaRPr/>
          </a:p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e l'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GB"/>
              <a:t>ERC Project SOLCA - Lisa Wingate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fr-FR"/>
              <a:t>16/04/2013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093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e l'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GB"/>
              <a:t>ERC Project SOLCA - Lisa Wingate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fr-FR"/>
              <a:t>16/04/2013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093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e l'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GB"/>
              <a:t>ERC Project SOLCA - Lisa Wingate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fr-FR"/>
              <a:t>16/04/2013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0934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e l'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GB"/>
              <a:t>ERC Project SOLCA - Lisa Wingate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fr-FR"/>
              <a:t>16/04/2013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093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5" name="Shape 2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 what do we know about soil-atmosphere exchanges ?</a:t>
            </a:r>
          </a:p>
          <a:p>
            <a:endParaRPr/>
          </a:p>
          <a:p>
            <a:r>
              <a:t>Until today we know that most of the soil are OCS sinks.</a:t>
            </a:r>
          </a:p>
          <a:p>
            <a:endParaRPr/>
          </a:p>
          <a:p>
            <a:r>
              <a:t>The OCS soil uptake have an optimum with soil moisture and it also varies with seasonal changes in soil temperature.</a:t>
            </a:r>
          </a:p>
          <a:p>
            <a:endParaRPr/>
          </a:p>
          <a:p>
            <a:r>
              <a:t>We also know that some soils, the anoxic one mainly can acts as a sources of OCS.</a:t>
            </a:r>
          </a:p>
          <a:p>
            <a:endParaRPr/>
          </a:p>
          <a:p>
            <a:r>
              <a:t>This source has a Q10 shape, that’s mean that it has no optimum, it continuously increases with the increasing temperature.</a:t>
            </a:r>
          </a:p>
          <a:p>
            <a:endParaRPr/>
          </a:p>
          <a:p>
            <a:r>
              <a:t>Until today we know that the catalysis of OCS hydrolysis by CA plays a really a crucial role in the soil OCS uptake.</a:t>
            </a:r>
          </a:p>
          <a:p>
            <a:endParaRPr/>
          </a:p>
          <a:p>
            <a:r>
              <a:t>Indeed the OCS uptake by soils is strongly reduced when CA inhibitors are used.</a:t>
            </a:r>
          </a:p>
          <a:p>
            <a:endParaRPr/>
          </a:p>
          <a:p>
            <a:r>
              <a:t>By the way this CA is contain in soils microorganisms.</a:t>
            </a:r>
          </a:p>
          <a:p>
            <a:endParaRPr/>
          </a:p>
          <a:p>
            <a:r>
              <a:t>The OCS uptake temperature response can be explained by the temperature response of the enzyme itself, or by changes in population diversity.</a:t>
            </a:r>
          </a:p>
          <a:p>
            <a:endParaRPr/>
          </a:p>
          <a:p>
            <a:r>
              <a:t>To continue with the hydrolysis process, we could expect that it becomes limiting when soil moisture is too low and reduces the size of the reaction volume.</a:t>
            </a:r>
          </a:p>
          <a:p>
            <a:endParaRPr/>
          </a:p>
          <a:p>
            <a:r>
              <a:t>OCS uptake can also be limited by high soil moisture content emphasising the diffusion limitations when the soil is near saturation</a:t>
            </a:r>
          </a:p>
          <a:p>
            <a:endParaRPr/>
          </a:p>
          <a:p>
            <a:r>
              <a:t>A model that includes all these different processes (production, diffusion, CA-catalysed hydrolysis) should then reproduce, at least qualitatively the observed OCS response to soil moisture and temperature. </a:t>
            </a:r>
          </a:p>
          <a:p>
            <a:endParaRPr/>
          </a:p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5" name="Shape 2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 what do we know about soil-atmosphere exchanges ?</a:t>
            </a:r>
          </a:p>
          <a:p>
            <a:endParaRPr/>
          </a:p>
          <a:p>
            <a:r>
              <a:t>Until today we know that most of the soil are OCS sinks.</a:t>
            </a:r>
          </a:p>
          <a:p>
            <a:endParaRPr/>
          </a:p>
          <a:p>
            <a:r>
              <a:t>The OCS soil uptake have an optimum with soil moisture and it also varies with seasonal changes in soil temperature.</a:t>
            </a:r>
          </a:p>
          <a:p>
            <a:endParaRPr/>
          </a:p>
          <a:p>
            <a:r>
              <a:t>We also know that some soils, the anoxic one mainly can acts as a sources of OCS.</a:t>
            </a:r>
          </a:p>
          <a:p>
            <a:endParaRPr/>
          </a:p>
          <a:p>
            <a:r>
              <a:t>This source has a Q10 shape, that’s mean that it has no optimum, it continuously increases with the increasing temperature.</a:t>
            </a:r>
          </a:p>
          <a:p>
            <a:endParaRPr/>
          </a:p>
          <a:p>
            <a:r>
              <a:t>Until today we know that the catalysis of OCS hydrolysis by CA plays a really a crucial role in the soil OCS uptake.</a:t>
            </a:r>
          </a:p>
          <a:p>
            <a:endParaRPr/>
          </a:p>
          <a:p>
            <a:r>
              <a:t>Indeed the OCS uptake by soils is strongly reduced when CA inhibitors are used.</a:t>
            </a:r>
          </a:p>
          <a:p>
            <a:endParaRPr/>
          </a:p>
          <a:p>
            <a:r>
              <a:t>By the way this CA is contain in soils microorganisms.</a:t>
            </a:r>
          </a:p>
          <a:p>
            <a:endParaRPr/>
          </a:p>
          <a:p>
            <a:r>
              <a:t>The OCS uptake temperature response can be explained by the temperature response of the enzyme itself, or by changes in population diversity.</a:t>
            </a:r>
          </a:p>
          <a:p>
            <a:endParaRPr/>
          </a:p>
          <a:p>
            <a:r>
              <a:t>To continue with the hydrolysis process, we could expect that it becomes limiting when soil moisture is too low and reduces the size of the reaction volume.</a:t>
            </a:r>
          </a:p>
          <a:p>
            <a:endParaRPr/>
          </a:p>
          <a:p>
            <a:r>
              <a:t>OCS uptake can also be limited by high soil moisture content emphasising the diffusion limitations when the soil is near saturation</a:t>
            </a:r>
          </a:p>
          <a:p>
            <a:endParaRPr/>
          </a:p>
          <a:p>
            <a:r>
              <a:t>A model that includes all these different processes (production, diffusion, CA-catalysed hydrolysis) should then reproduce, at least qualitatively the observed OCS response to soil moisture and temperature. </a:t>
            </a:r>
          </a:p>
          <a:p>
            <a:endParaRPr/>
          </a:p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5" name="Shape 2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 what do we know about soil-atmosphere exchanges ?</a:t>
            </a:r>
          </a:p>
          <a:p>
            <a:endParaRPr/>
          </a:p>
          <a:p>
            <a:r>
              <a:t>Until today we know that most of the soil are OCS sinks.</a:t>
            </a:r>
          </a:p>
          <a:p>
            <a:endParaRPr/>
          </a:p>
          <a:p>
            <a:r>
              <a:t>The OCS soil uptake have an optimum with soil moisture and it also varies with seasonal changes in soil temperature.</a:t>
            </a:r>
          </a:p>
          <a:p>
            <a:endParaRPr/>
          </a:p>
          <a:p>
            <a:r>
              <a:t>We also know that some soils, the anoxic one mainly can acts as a sources of OCS.</a:t>
            </a:r>
          </a:p>
          <a:p>
            <a:endParaRPr/>
          </a:p>
          <a:p>
            <a:r>
              <a:t>This source has a Q10 shape, that’s mean that it has no optimum, it continuously increases with the increasing temperature.</a:t>
            </a:r>
          </a:p>
          <a:p>
            <a:endParaRPr/>
          </a:p>
          <a:p>
            <a:r>
              <a:t>Until today we know that the catalysis of OCS hydrolysis by CA plays a really a crucial role in the soil OCS uptake.</a:t>
            </a:r>
          </a:p>
          <a:p>
            <a:endParaRPr/>
          </a:p>
          <a:p>
            <a:r>
              <a:t>Indeed the OCS uptake by soils is strongly reduced when CA inhibitors are used.</a:t>
            </a:r>
          </a:p>
          <a:p>
            <a:endParaRPr/>
          </a:p>
          <a:p>
            <a:r>
              <a:t>By the way this CA is contain in soils microorganisms.</a:t>
            </a:r>
          </a:p>
          <a:p>
            <a:endParaRPr/>
          </a:p>
          <a:p>
            <a:r>
              <a:t>The OCS uptake temperature response can be explained by the temperature response of the enzyme itself, or by changes in population diversity.</a:t>
            </a:r>
          </a:p>
          <a:p>
            <a:endParaRPr/>
          </a:p>
          <a:p>
            <a:r>
              <a:t>To continue with the hydrolysis process, we could expect that it becomes limiting when soil moisture is too low and reduces the size of the reaction volume.</a:t>
            </a:r>
          </a:p>
          <a:p>
            <a:endParaRPr/>
          </a:p>
          <a:p>
            <a:r>
              <a:t>OCS uptake can also be limited by high soil moisture content emphasising the diffusion limitations when the soil is near saturation</a:t>
            </a:r>
          </a:p>
          <a:p>
            <a:endParaRPr/>
          </a:p>
          <a:p>
            <a:r>
              <a:t>A model that includes all these different processes (production, diffusion, CA-catalysed hydrolysis) should then reproduce, at least qualitatively the observed OCS response to soil moisture and temperature. </a:t>
            </a:r>
          </a:p>
          <a:p>
            <a:endParaRPr/>
          </a:p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5" name="Shape 2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 what do we know about soil-atmosphere exchanges ?</a:t>
            </a:r>
          </a:p>
          <a:p>
            <a:endParaRPr/>
          </a:p>
          <a:p>
            <a:r>
              <a:t>Until today we know that most of the soil are OCS sinks.</a:t>
            </a:r>
          </a:p>
          <a:p>
            <a:endParaRPr/>
          </a:p>
          <a:p>
            <a:r>
              <a:t>The OCS soil uptake have an optimum with soil moisture and it also varies with seasonal changes in soil temperature.</a:t>
            </a:r>
          </a:p>
          <a:p>
            <a:endParaRPr/>
          </a:p>
          <a:p>
            <a:r>
              <a:t>We also know that some soils, the anoxic one mainly can acts as a sources of OCS.</a:t>
            </a:r>
          </a:p>
          <a:p>
            <a:endParaRPr/>
          </a:p>
          <a:p>
            <a:r>
              <a:t>This source has a Q10 shape, that’s mean that it has no optimum, it continuously increases with the increasing temperature.</a:t>
            </a:r>
          </a:p>
          <a:p>
            <a:endParaRPr/>
          </a:p>
          <a:p>
            <a:r>
              <a:t>Until today we know that the catalysis of OCS hydrolysis by CA plays a really a crucial role in the soil OCS uptake.</a:t>
            </a:r>
          </a:p>
          <a:p>
            <a:endParaRPr/>
          </a:p>
          <a:p>
            <a:r>
              <a:t>Indeed the OCS uptake by soils is strongly reduced when CA inhibitors are used.</a:t>
            </a:r>
          </a:p>
          <a:p>
            <a:endParaRPr/>
          </a:p>
          <a:p>
            <a:r>
              <a:t>By the way this CA is contain in soils microorganisms.</a:t>
            </a:r>
          </a:p>
          <a:p>
            <a:endParaRPr/>
          </a:p>
          <a:p>
            <a:r>
              <a:t>The OCS uptake temperature response can be explained by the temperature response of the enzyme itself, or by changes in population diversity.</a:t>
            </a:r>
          </a:p>
          <a:p>
            <a:endParaRPr/>
          </a:p>
          <a:p>
            <a:r>
              <a:t>To continue with the hydrolysis process, we could expect that it becomes limiting when soil moisture is too low and reduces the size of the reaction volume.</a:t>
            </a:r>
          </a:p>
          <a:p>
            <a:endParaRPr/>
          </a:p>
          <a:p>
            <a:r>
              <a:t>OCS uptake can also be limited by high soil moisture content emphasising the diffusion limitations when the soil is near saturation</a:t>
            </a:r>
          </a:p>
          <a:p>
            <a:endParaRPr/>
          </a:p>
          <a:p>
            <a:r>
              <a:t>A model that includes all these different processes (production, diffusion, CA-catalysed hydrolysis) should then reproduce, at least qualitatively the observed OCS response to soil moisture and temperature. </a:t>
            </a:r>
          </a:p>
          <a:p>
            <a:endParaRPr/>
          </a:p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e l'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GB"/>
              <a:t>ERC Project SOLCA - Lisa Wingate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fr-FR"/>
              <a:t>16/04/2013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093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e l'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GB"/>
              <a:t>ERC Project SOLCA - Lisa Wingate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fr-FR"/>
              <a:t>16/04/2013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093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e l'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GB"/>
              <a:t>ERC Project SOLCA - Lisa Wingate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fr-FR"/>
              <a:t>16/04/2013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093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e l'en-têt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GB"/>
              <a:t>ERC Project SOLCA - Lisa Wingate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fr-FR"/>
              <a:t>16/04/2013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093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C21DB-FBF3-B84E-B773-21FFBD42F713}" type="datetime1">
              <a:t>1/27/20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18393-72B3-F946-B31F-CCA2FDFFE1E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8311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EE7CB-7634-C542-9889-01684DA9A064}" type="datetime1">
              <a:t>1/27/20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18393-72B3-F946-B31F-CCA2FDFFE1E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0658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F9976-B9FC-5E4C-A033-780EE4634252}" type="datetime1">
              <a:t>1/27/20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18393-72B3-F946-B31F-CCA2FDFFE1E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380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F20D-D8A3-A84D-8F57-518C4FBD9185}" type="datetime1">
              <a:t>1/27/20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18393-72B3-F946-B31F-CCA2FDFFE1E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108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B8FCA-6920-0B40-BEF3-B88C73596B3B}" type="datetime1">
              <a:t>1/27/20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18393-72B3-F946-B31F-CCA2FDFFE1E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023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5F3AC-DA49-5D40-87DD-1AE7A75BAE6C}" type="datetime1">
              <a:t>1/27/20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18393-72B3-F946-B31F-CCA2FDFFE1E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9599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4D15-C2DB-A643-851C-1DD785D03CD0}" type="datetime1">
              <a:t>1/27/20</a:t>
            </a:fld>
            <a:endParaRPr lang="en-GB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18393-72B3-F946-B31F-CCA2FDFFE1E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254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2F432-EFF1-E944-9249-BFDBB1190B71}" type="datetime1">
              <a:t>1/27/20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18393-72B3-F946-B31F-CCA2FDFFE1E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590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6F886-2E04-E742-A1E2-890528537AC6}" type="datetime1">
              <a:t>1/27/20</a:t>
            </a:fld>
            <a:endParaRPr lang="en-GB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18393-72B3-F946-B31F-CCA2FDFFE1E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152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9A7D-03AF-0447-9362-237A6DA2C019}" type="datetime1">
              <a:t>1/27/20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18393-72B3-F946-B31F-CCA2FDFFE1E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805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  <a:endParaRPr lang="en-GB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1CBCC-AC7F-6E44-B910-6F880BB5A8E2}" type="datetime1">
              <a:t>1/27/20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18393-72B3-F946-B31F-CCA2FDFFE1E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32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91B33-FB59-4B4A-B973-5CEDF7437328}" type="datetime1">
              <a:t>1/27/20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18393-72B3-F946-B31F-CCA2FDFFE1E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0069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tif"/><Relationship Id="rId6" Type="http://schemas.openxmlformats.org/officeDocument/2006/relationships/image" Target="../media/image9.png"/><Relationship Id="rId7" Type="http://schemas.openxmlformats.org/officeDocument/2006/relationships/image" Target="../media/image10.tif"/><Relationship Id="rId8" Type="http://schemas.openxmlformats.org/officeDocument/2006/relationships/image" Target="../media/image11.jp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jpg"/><Relationship Id="rId5" Type="http://schemas.openxmlformats.org/officeDocument/2006/relationships/image" Target="../media/image17.jpeg"/><Relationship Id="rId6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/>
        </p:nvSpPr>
        <p:spPr>
          <a:xfrm>
            <a:off x="-36797" y="98059"/>
            <a:ext cx="9217595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5" tIns="35715" rIns="35715" bIns="35715" anchor="ctr">
            <a:spAutoFit/>
          </a:bodyPr>
          <a:lstStyle/>
          <a:p>
            <a:pPr algn="ctr" defTabSz="410730" hangingPunct="0">
              <a:defRPr sz="36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sz="2500" kern="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do we know about soil-atmosphere </a:t>
            </a:r>
            <a:r>
              <a:rPr lang="en-GB" sz="2500" kern="0" dirty="0" smtClean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</a:t>
            </a:r>
            <a:r>
              <a:rPr sz="2500" kern="0" dirty="0" smtClean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OS </a:t>
            </a:r>
            <a:r>
              <a:rPr sz="2500" kern="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fluxes</a:t>
            </a:r>
            <a:r>
              <a:rPr sz="25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</p:txBody>
      </p:sp>
      <p:grpSp>
        <p:nvGrpSpPr>
          <p:cNvPr id="256" name="Group 256"/>
          <p:cNvGrpSpPr/>
          <p:nvPr/>
        </p:nvGrpSpPr>
        <p:grpSpPr>
          <a:xfrm rot="900000">
            <a:off x="1837065" y="1244098"/>
            <a:ext cx="5469873" cy="4787099"/>
            <a:chOff x="0" y="0"/>
            <a:chExt cx="7779374" cy="6808318"/>
          </a:xfrm>
        </p:grpSpPr>
        <p:sp>
          <p:nvSpPr>
            <p:cNvPr id="177" name="Shape 177"/>
            <p:cNvSpPr/>
            <p:nvPr/>
          </p:nvSpPr>
          <p:spPr>
            <a:xfrm>
              <a:off x="3780274" y="13953"/>
              <a:ext cx="2123696" cy="2176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3" h="18662" extrusionOk="0">
                  <a:moveTo>
                    <a:pt x="5508" y="193"/>
                  </a:moveTo>
                  <a:cubicBezTo>
                    <a:pt x="3233" y="722"/>
                    <a:pt x="1500" y="2339"/>
                    <a:pt x="636" y="4319"/>
                  </a:cubicBezTo>
                  <a:cubicBezTo>
                    <a:pt x="-364" y="6613"/>
                    <a:pt x="-116" y="9165"/>
                    <a:pt x="907" y="11452"/>
                  </a:cubicBezTo>
                  <a:cubicBezTo>
                    <a:pt x="4745" y="20031"/>
                    <a:pt x="16408" y="20921"/>
                    <a:pt x="19542" y="14298"/>
                  </a:cubicBezTo>
                  <a:cubicBezTo>
                    <a:pt x="21236" y="10717"/>
                    <a:pt x="18691" y="6954"/>
                    <a:pt x="15549" y="4076"/>
                  </a:cubicBezTo>
                  <a:cubicBezTo>
                    <a:pt x="12773" y="1532"/>
                    <a:pt x="9262" y="-679"/>
                    <a:pt x="5508" y="193"/>
                  </a:cubicBezTo>
                  <a:close/>
                </a:path>
              </a:pathLst>
            </a:custGeom>
            <a:solidFill>
              <a:srgbClr val="0096FF">
                <a:alpha val="3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8" name="Shape 178"/>
            <p:cNvSpPr/>
            <p:nvPr/>
          </p:nvSpPr>
          <p:spPr>
            <a:xfrm>
              <a:off x="5490812" y="1361466"/>
              <a:ext cx="2146697" cy="1563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9" h="19081" extrusionOk="0">
                  <a:moveTo>
                    <a:pt x="8642" y="1973"/>
                  </a:moveTo>
                  <a:cubicBezTo>
                    <a:pt x="6791" y="3636"/>
                    <a:pt x="5672" y="6264"/>
                    <a:pt x="3797" y="7930"/>
                  </a:cubicBezTo>
                  <a:cubicBezTo>
                    <a:pt x="2489" y="9091"/>
                    <a:pt x="801" y="9830"/>
                    <a:pt x="215" y="11671"/>
                  </a:cubicBezTo>
                  <a:cubicBezTo>
                    <a:pt x="-256" y="13150"/>
                    <a:pt x="79" y="14593"/>
                    <a:pt x="917" y="15800"/>
                  </a:cubicBezTo>
                  <a:cubicBezTo>
                    <a:pt x="2052" y="17436"/>
                    <a:pt x="3904" y="18228"/>
                    <a:pt x="5781" y="18622"/>
                  </a:cubicBezTo>
                  <a:cubicBezTo>
                    <a:pt x="10693" y="19652"/>
                    <a:pt x="15954" y="19216"/>
                    <a:pt x="19130" y="14488"/>
                  </a:cubicBezTo>
                  <a:cubicBezTo>
                    <a:pt x="20656" y="12215"/>
                    <a:pt x="21344" y="9205"/>
                    <a:pt x="20672" y="6382"/>
                  </a:cubicBezTo>
                  <a:cubicBezTo>
                    <a:pt x="19201" y="207"/>
                    <a:pt x="13006" y="-1948"/>
                    <a:pt x="8642" y="1973"/>
                  </a:cubicBezTo>
                  <a:close/>
                </a:path>
              </a:pathLst>
            </a:custGeom>
            <a:solidFill>
              <a:srgbClr val="0096FF">
                <a:alpha val="3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9" name="Shape 179"/>
            <p:cNvSpPr/>
            <p:nvPr/>
          </p:nvSpPr>
          <p:spPr>
            <a:xfrm>
              <a:off x="5161163" y="3436946"/>
              <a:ext cx="2618212" cy="1889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7" h="19420" extrusionOk="0">
                  <a:moveTo>
                    <a:pt x="14761" y="460"/>
                  </a:moveTo>
                  <a:cubicBezTo>
                    <a:pt x="10974" y="-874"/>
                    <a:pt x="7057" y="838"/>
                    <a:pt x="3802" y="3741"/>
                  </a:cubicBezTo>
                  <a:cubicBezTo>
                    <a:pt x="1326" y="5950"/>
                    <a:pt x="-708" y="9317"/>
                    <a:pt x="235" y="12813"/>
                  </a:cubicBezTo>
                  <a:cubicBezTo>
                    <a:pt x="787" y="14863"/>
                    <a:pt x="2275" y="16088"/>
                    <a:pt x="3779" y="17023"/>
                  </a:cubicBezTo>
                  <a:cubicBezTo>
                    <a:pt x="9013" y="20280"/>
                    <a:pt x="15329" y="20726"/>
                    <a:pt x="18841" y="15143"/>
                  </a:cubicBezTo>
                  <a:cubicBezTo>
                    <a:pt x="20320" y="12792"/>
                    <a:pt x="20892" y="9650"/>
                    <a:pt x="20186" y="6756"/>
                  </a:cubicBezTo>
                  <a:cubicBezTo>
                    <a:pt x="19404" y="3554"/>
                    <a:pt x="17253" y="1339"/>
                    <a:pt x="14761" y="460"/>
                  </a:cubicBezTo>
                  <a:close/>
                </a:path>
              </a:pathLst>
            </a:custGeom>
            <a:solidFill>
              <a:srgbClr val="0096FF">
                <a:alpha val="3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0" name="Shape 180"/>
            <p:cNvSpPr/>
            <p:nvPr/>
          </p:nvSpPr>
          <p:spPr>
            <a:xfrm>
              <a:off x="4359350" y="5086484"/>
              <a:ext cx="1617980" cy="1721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3" h="21483" extrusionOk="0">
                  <a:moveTo>
                    <a:pt x="7563" y="8"/>
                  </a:moveTo>
                  <a:cubicBezTo>
                    <a:pt x="5790" y="93"/>
                    <a:pt x="4226" y="834"/>
                    <a:pt x="2998" y="1993"/>
                  </a:cubicBezTo>
                  <a:cubicBezTo>
                    <a:pt x="1789" y="3135"/>
                    <a:pt x="914" y="4680"/>
                    <a:pt x="443" y="6344"/>
                  </a:cubicBezTo>
                  <a:cubicBezTo>
                    <a:pt x="-593" y="10012"/>
                    <a:pt x="206" y="13947"/>
                    <a:pt x="2641" y="16944"/>
                  </a:cubicBezTo>
                  <a:cubicBezTo>
                    <a:pt x="5163" y="20046"/>
                    <a:pt x="8769" y="21564"/>
                    <a:pt x="12141" y="21480"/>
                  </a:cubicBezTo>
                  <a:cubicBezTo>
                    <a:pt x="15987" y="21383"/>
                    <a:pt x="19442" y="19241"/>
                    <a:pt x="20586" y="15491"/>
                  </a:cubicBezTo>
                  <a:cubicBezTo>
                    <a:pt x="21007" y="14112"/>
                    <a:pt x="21005" y="12677"/>
                    <a:pt x="20517" y="11325"/>
                  </a:cubicBezTo>
                  <a:cubicBezTo>
                    <a:pt x="19756" y="9216"/>
                    <a:pt x="17899" y="7659"/>
                    <a:pt x="16288" y="6034"/>
                  </a:cubicBezTo>
                  <a:cubicBezTo>
                    <a:pt x="14082" y="3809"/>
                    <a:pt x="12502" y="1411"/>
                    <a:pt x="10070" y="421"/>
                  </a:cubicBezTo>
                  <a:cubicBezTo>
                    <a:pt x="9274" y="97"/>
                    <a:pt x="8472" y="-36"/>
                    <a:pt x="7563" y="8"/>
                  </a:cubicBezTo>
                  <a:close/>
                </a:path>
              </a:pathLst>
            </a:custGeom>
            <a:solidFill>
              <a:srgbClr val="0096FF">
                <a:alpha val="3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1" name="Shape 181"/>
            <p:cNvSpPr/>
            <p:nvPr/>
          </p:nvSpPr>
          <p:spPr>
            <a:xfrm>
              <a:off x="2116650" y="4030362"/>
              <a:ext cx="2361058" cy="22039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9" h="19563" extrusionOk="0">
                  <a:moveTo>
                    <a:pt x="12663" y="2"/>
                  </a:moveTo>
                  <a:cubicBezTo>
                    <a:pt x="9922" y="29"/>
                    <a:pt x="7103" y="202"/>
                    <a:pt x="4754" y="1676"/>
                  </a:cubicBezTo>
                  <a:cubicBezTo>
                    <a:pt x="1585" y="3665"/>
                    <a:pt x="17" y="7447"/>
                    <a:pt x="1" y="11322"/>
                  </a:cubicBezTo>
                  <a:cubicBezTo>
                    <a:pt x="-10" y="13865"/>
                    <a:pt x="685" y="16445"/>
                    <a:pt x="2580" y="18031"/>
                  </a:cubicBezTo>
                  <a:cubicBezTo>
                    <a:pt x="6822" y="21583"/>
                    <a:pt x="12774" y="18476"/>
                    <a:pt x="16715" y="13642"/>
                  </a:cubicBezTo>
                  <a:cubicBezTo>
                    <a:pt x="19915" y="9716"/>
                    <a:pt x="21590" y="4377"/>
                    <a:pt x="18263" y="1422"/>
                  </a:cubicBezTo>
                  <a:cubicBezTo>
                    <a:pt x="16751" y="80"/>
                    <a:pt x="14654" y="-17"/>
                    <a:pt x="12663" y="2"/>
                  </a:cubicBezTo>
                  <a:close/>
                </a:path>
              </a:pathLst>
            </a:custGeom>
            <a:solidFill>
              <a:srgbClr val="0096FF">
                <a:alpha val="3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2" name="Shape 182"/>
            <p:cNvSpPr/>
            <p:nvPr/>
          </p:nvSpPr>
          <p:spPr>
            <a:xfrm>
              <a:off x="4030695" y="2199102"/>
              <a:ext cx="1611907" cy="1657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2" h="18430" extrusionOk="0">
                  <a:moveTo>
                    <a:pt x="7342" y="24"/>
                  </a:moveTo>
                  <a:cubicBezTo>
                    <a:pt x="3963" y="288"/>
                    <a:pt x="1481" y="2674"/>
                    <a:pt x="494" y="5501"/>
                  </a:cubicBezTo>
                  <a:cubicBezTo>
                    <a:pt x="-613" y="8669"/>
                    <a:pt x="162" y="12088"/>
                    <a:pt x="2608" y="14641"/>
                  </a:cubicBezTo>
                  <a:cubicBezTo>
                    <a:pt x="9024" y="21337"/>
                    <a:pt x="20601" y="18470"/>
                    <a:pt x="20879" y="11412"/>
                  </a:cubicBezTo>
                  <a:cubicBezTo>
                    <a:pt x="20987" y="8661"/>
                    <a:pt x="18709" y="6445"/>
                    <a:pt x="16502" y="4423"/>
                  </a:cubicBezTo>
                  <a:cubicBezTo>
                    <a:pt x="13959" y="2092"/>
                    <a:pt x="11029" y="-263"/>
                    <a:pt x="7342" y="24"/>
                  </a:cubicBezTo>
                  <a:close/>
                </a:path>
              </a:pathLst>
            </a:custGeom>
            <a:solidFill>
              <a:srgbClr val="0096FF">
                <a:alpha val="3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3" name="Shape 183"/>
            <p:cNvSpPr/>
            <p:nvPr/>
          </p:nvSpPr>
          <p:spPr>
            <a:xfrm>
              <a:off x="1529306" y="1562842"/>
              <a:ext cx="2335192" cy="2043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65" h="21004" extrusionOk="0">
                  <a:moveTo>
                    <a:pt x="12696" y="12"/>
                  </a:moveTo>
                  <a:cubicBezTo>
                    <a:pt x="9749" y="-188"/>
                    <a:pt x="7264" y="2182"/>
                    <a:pt x="4967" y="4479"/>
                  </a:cubicBezTo>
                  <a:cubicBezTo>
                    <a:pt x="1937" y="7509"/>
                    <a:pt x="-990" y="11437"/>
                    <a:pt x="322" y="15688"/>
                  </a:cubicBezTo>
                  <a:cubicBezTo>
                    <a:pt x="1212" y="18573"/>
                    <a:pt x="3742" y="19848"/>
                    <a:pt x="6230" y="20482"/>
                  </a:cubicBezTo>
                  <a:cubicBezTo>
                    <a:pt x="9879" y="21412"/>
                    <a:pt x="13820" y="21318"/>
                    <a:pt x="16656" y="18385"/>
                  </a:cubicBezTo>
                  <a:cubicBezTo>
                    <a:pt x="20033" y="14892"/>
                    <a:pt x="20610" y="8771"/>
                    <a:pt x="18169" y="4184"/>
                  </a:cubicBezTo>
                  <a:cubicBezTo>
                    <a:pt x="16923" y="1842"/>
                    <a:pt x="14955" y="165"/>
                    <a:pt x="12696" y="12"/>
                  </a:cubicBezTo>
                  <a:close/>
                </a:path>
              </a:pathLst>
            </a:custGeom>
            <a:solidFill>
              <a:srgbClr val="0096FF">
                <a:alpha val="3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4" name="Shape 184"/>
            <p:cNvSpPr/>
            <p:nvPr/>
          </p:nvSpPr>
          <p:spPr>
            <a:xfrm>
              <a:off x="2284277" y="-1"/>
              <a:ext cx="1485090" cy="150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6" h="18631" extrusionOk="0">
                  <a:moveTo>
                    <a:pt x="8992" y="387"/>
                  </a:moveTo>
                  <a:cubicBezTo>
                    <a:pt x="5725" y="1294"/>
                    <a:pt x="3393" y="3719"/>
                    <a:pt x="1777" y="6415"/>
                  </a:cubicBezTo>
                  <a:cubicBezTo>
                    <a:pt x="-335" y="9941"/>
                    <a:pt x="-980" y="14279"/>
                    <a:pt x="2178" y="16838"/>
                  </a:cubicBezTo>
                  <a:cubicBezTo>
                    <a:pt x="6587" y="20411"/>
                    <a:pt x="12912" y="18184"/>
                    <a:pt x="17049" y="14204"/>
                  </a:cubicBezTo>
                  <a:cubicBezTo>
                    <a:pt x="18941" y="12384"/>
                    <a:pt x="20620" y="10153"/>
                    <a:pt x="20596" y="7344"/>
                  </a:cubicBezTo>
                  <a:cubicBezTo>
                    <a:pt x="20553" y="2236"/>
                    <a:pt x="14668" y="-1189"/>
                    <a:pt x="8992" y="387"/>
                  </a:cubicBezTo>
                  <a:close/>
                </a:path>
              </a:pathLst>
            </a:custGeom>
            <a:solidFill>
              <a:srgbClr val="0096FF">
                <a:alpha val="3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5" name="Shape 185"/>
            <p:cNvSpPr/>
            <p:nvPr/>
          </p:nvSpPr>
          <p:spPr>
            <a:xfrm>
              <a:off x="-1" y="1030899"/>
              <a:ext cx="1850023" cy="1667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1" h="18258" extrusionOk="0">
                  <a:moveTo>
                    <a:pt x="6497" y="1337"/>
                  </a:moveTo>
                  <a:cubicBezTo>
                    <a:pt x="4025" y="2519"/>
                    <a:pt x="1820" y="4325"/>
                    <a:pt x="714" y="6868"/>
                  </a:cubicBezTo>
                  <a:cubicBezTo>
                    <a:pt x="-671" y="10053"/>
                    <a:pt x="-25" y="13791"/>
                    <a:pt x="2500" y="16099"/>
                  </a:cubicBezTo>
                  <a:cubicBezTo>
                    <a:pt x="7002" y="20214"/>
                    <a:pt x="14005" y="18075"/>
                    <a:pt x="18113" y="12812"/>
                  </a:cubicBezTo>
                  <a:cubicBezTo>
                    <a:pt x="19761" y="10700"/>
                    <a:pt x="20929" y="8104"/>
                    <a:pt x="20295" y="5505"/>
                  </a:cubicBezTo>
                  <a:cubicBezTo>
                    <a:pt x="18970" y="71"/>
                    <a:pt x="12189" y="-1386"/>
                    <a:pt x="6497" y="1337"/>
                  </a:cubicBezTo>
                  <a:close/>
                </a:path>
              </a:pathLst>
            </a:custGeom>
            <a:solidFill>
              <a:srgbClr val="0096FF">
                <a:alpha val="3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6" name="Shape 186"/>
            <p:cNvSpPr/>
            <p:nvPr/>
          </p:nvSpPr>
          <p:spPr>
            <a:xfrm>
              <a:off x="312518" y="3513638"/>
              <a:ext cx="1936626" cy="1587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2" h="20050" extrusionOk="0">
                  <a:moveTo>
                    <a:pt x="9188" y="764"/>
                  </a:moveTo>
                  <a:cubicBezTo>
                    <a:pt x="6638" y="1871"/>
                    <a:pt x="4443" y="4003"/>
                    <a:pt x="2656" y="6598"/>
                  </a:cubicBezTo>
                  <a:cubicBezTo>
                    <a:pt x="223" y="10130"/>
                    <a:pt x="-1095" y="14984"/>
                    <a:pt x="1164" y="18104"/>
                  </a:cubicBezTo>
                  <a:cubicBezTo>
                    <a:pt x="3523" y="21362"/>
                    <a:pt x="7411" y="19858"/>
                    <a:pt x="10814" y="18422"/>
                  </a:cubicBezTo>
                  <a:cubicBezTo>
                    <a:pt x="13798" y="17163"/>
                    <a:pt x="17057" y="15862"/>
                    <a:pt x="19031" y="13011"/>
                  </a:cubicBezTo>
                  <a:cubicBezTo>
                    <a:pt x="19971" y="11653"/>
                    <a:pt x="20505" y="10078"/>
                    <a:pt x="20470" y="8166"/>
                  </a:cubicBezTo>
                  <a:cubicBezTo>
                    <a:pt x="20403" y="4447"/>
                    <a:pt x="18372" y="1755"/>
                    <a:pt x="15738" y="617"/>
                  </a:cubicBezTo>
                  <a:cubicBezTo>
                    <a:pt x="13799" y="-219"/>
                    <a:pt x="11495" y="-238"/>
                    <a:pt x="9188" y="764"/>
                  </a:cubicBezTo>
                  <a:close/>
                </a:path>
              </a:pathLst>
            </a:custGeom>
            <a:solidFill>
              <a:srgbClr val="0096FF">
                <a:alpha val="3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7" name="Shape 187"/>
            <p:cNvSpPr/>
            <p:nvPr/>
          </p:nvSpPr>
          <p:spPr>
            <a:xfrm rot="20963262">
              <a:off x="3850897" y="2199172"/>
              <a:ext cx="77907" cy="165633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8" name="Shape 188"/>
            <p:cNvSpPr/>
            <p:nvPr/>
          </p:nvSpPr>
          <p:spPr>
            <a:xfrm rot="1200000">
              <a:off x="4132767" y="2125436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9" name="Shape 189"/>
            <p:cNvSpPr/>
            <p:nvPr/>
          </p:nvSpPr>
          <p:spPr>
            <a:xfrm rot="18540000">
              <a:off x="3581450" y="1190548"/>
              <a:ext cx="77907" cy="165633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0" name="Shape 190"/>
            <p:cNvSpPr/>
            <p:nvPr/>
          </p:nvSpPr>
          <p:spPr>
            <a:xfrm rot="780000">
              <a:off x="3727839" y="1192296"/>
              <a:ext cx="77907" cy="165633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1" name="Shape 191"/>
            <p:cNvSpPr/>
            <p:nvPr/>
          </p:nvSpPr>
          <p:spPr>
            <a:xfrm rot="780000">
              <a:off x="3796128" y="248573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2" name="Shape 192"/>
            <p:cNvSpPr/>
            <p:nvPr/>
          </p:nvSpPr>
          <p:spPr>
            <a:xfrm rot="1820167">
              <a:off x="3990683" y="2182873"/>
              <a:ext cx="77907" cy="165633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3" name="Shape 193"/>
            <p:cNvSpPr/>
            <p:nvPr/>
          </p:nvSpPr>
          <p:spPr>
            <a:xfrm rot="3626561">
              <a:off x="1935106" y="1085877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4" name="Shape 194"/>
            <p:cNvSpPr/>
            <p:nvPr/>
          </p:nvSpPr>
          <p:spPr>
            <a:xfrm rot="1200000">
              <a:off x="3643041" y="1379579"/>
              <a:ext cx="77907" cy="165633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5" name="Shape 195"/>
            <p:cNvSpPr/>
            <p:nvPr/>
          </p:nvSpPr>
          <p:spPr>
            <a:xfrm rot="1780723">
              <a:off x="4128951" y="2299509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6" name="Shape 196"/>
            <p:cNvSpPr/>
            <p:nvPr/>
          </p:nvSpPr>
          <p:spPr>
            <a:xfrm rot="7514267">
              <a:off x="2031503" y="3579743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7" name="Shape 197"/>
            <p:cNvSpPr/>
            <p:nvPr/>
          </p:nvSpPr>
          <p:spPr>
            <a:xfrm rot="6269769">
              <a:off x="2113027" y="3498166"/>
              <a:ext cx="77907" cy="165633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8" name="Shape 198"/>
            <p:cNvSpPr/>
            <p:nvPr/>
          </p:nvSpPr>
          <p:spPr>
            <a:xfrm rot="20604380">
              <a:off x="2096798" y="858664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9" name="Shape 199"/>
            <p:cNvSpPr/>
            <p:nvPr/>
          </p:nvSpPr>
          <p:spPr>
            <a:xfrm rot="21166309">
              <a:off x="1733381" y="997399"/>
              <a:ext cx="77906" cy="165633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0" name="Shape 200"/>
            <p:cNvSpPr/>
            <p:nvPr/>
          </p:nvSpPr>
          <p:spPr>
            <a:xfrm rot="18540000">
              <a:off x="1610233" y="972924"/>
              <a:ext cx="77907" cy="165633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1" name="Shape 201"/>
            <p:cNvSpPr/>
            <p:nvPr/>
          </p:nvSpPr>
          <p:spPr>
            <a:xfrm rot="780000">
              <a:off x="1839386" y="943919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2" name="Shape 202"/>
            <p:cNvSpPr/>
            <p:nvPr/>
          </p:nvSpPr>
          <p:spPr>
            <a:xfrm rot="780000">
              <a:off x="1949867" y="765190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3" name="Shape 203"/>
            <p:cNvSpPr/>
            <p:nvPr/>
          </p:nvSpPr>
          <p:spPr>
            <a:xfrm rot="1320000">
              <a:off x="1813211" y="1107477"/>
              <a:ext cx="74753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4" name="Shape 204"/>
            <p:cNvSpPr/>
            <p:nvPr/>
          </p:nvSpPr>
          <p:spPr>
            <a:xfrm rot="19420126">
              <a:off x="1959718" y="952832"/>
              <a:ext cx="77907" cy="165632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5" name="Shape 205"/>
            <p:cNvSpPr/>
            <p:nvPr/>
          </p:nvSpPr>
          <p:spPr>
            <a:xfrm rot="19860000">
              <a:off x="1702305" y="1143924"/>
              <a:ext cx="77907" cy="165633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6" name="Shape 206"/>
            <p:cNvSpPr/>
            <p:nvPr/>
          </p:nvSpPr>
          <p:spPr>
            <a:xfrm rot="180000">
              <a:off x="2185167" y="972924"/>
              <a:ext cx="77907" cy="165633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7" name="Shape 207"/>
            <p:cNvSpPr/>
            <p:nvPr/>
          </p:nvSpPr>
          <p:spPr>
            <a:xfrm rot="20760000">
              <a:off x="2076810" y="1012843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8" name="Shape 208"/>
            <p:cNvSpPr/>
            <p:nvPr/>
          </p:nvSpPr>
          <p:spPr>
            <a:xfrm>
              <a:off x="2315164" y="30887"/>
              <a:ext cx="1423310" cy="1444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6" h="18631" extrusionOk="0">
                  <a:moveTo>
                    <a:pt x="8992" y="387"/>
                  </a:moveTo>
                  <a:cubicBezTo>
                    <a:pt x="5725" y="1294"/>
                    <a:pt x="3393" y="3719"/>
                    <a:pt x="1777" y="6415"/>
                  </a:cubicBezTo>
                  <a:cubicBezTo>
                    <a:pt x="-335" y="9941"/>
                    <a:pt x="-980" y="14279"/>
                    <a:pt x="2178" y="16838"/>
                  </a:cubicBezTo>
                  <a:cubicBezTo>
                    <a:pt x="6587" y="20411"/>
                    <a:pt x="12912" y="18184"/>
                    <a:pt x="17049" y="14204"/>
                  </a:cubicBezTo>
                  <a:cubicBezTo>
                    <a:pt x="18941" y="12384"/>
                    <a:pt x="20620" y="10153"/>
                    <a:pt x="20596" y="7344"/>
                  </a:cubicBezTo>
                  <a:cubicBezTo>
                    <a:pt x="20553" y="2236"/>
                    <a:pt x="14668" y="-1189"/>
                    <a:pt x="8992" y="387"/>
                  </a:cubicBezTo>
                  <a:close/>
                </a:path>
              </a:pathLst>
            </a:custGeom>
            <a:solidFill>
              <a:srgbClr val="945200">
                <a:alpha val="6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9" name="Shape 209"/>
            <p:cNvSpPr/>
            <p:nvPr/>
          </p:nvSpPr>
          <p:spPr>
            <a:xfrm>
              <a:off x="3808531" y="39595"/>
              <a:ext cx="2055451" cy="2114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3" h="18662" extrusionOk="0">
                  <a:moveTo>
                    <a:pt x="5508" y="193"/>
                  </a:moveTo>
                  <a:cubicBezTo>
                    <a:pt x="3233" y="722"/>
                    <a:pt x="1500" y="2339"/>
                    <a:pt x="636" y="4319"/>
                  </a:cubicBezTo>
                  <a:cubicBezTo>
                    <a:pt x="-364" y="6613"/>
                    <a:pt x="-116" y="9165"/>
                    <a:pt x="907" y="11452"/>
                  </a:cubicBezTo>
                  <a:cubicBezTo>
                    <a:pt x="4745" y="20031"/>
                    <a:pt x="16408" y="20921"/>
                    <a:pt x="19542" y="14298"/>
                  </a:cubicBezTo>
                  <a:cubicBezTo>
                    <a:pt x="21236" y="10717"/>
                    <a:pt x="18691" y="6954"/>
                    <a:pt x="15549" y="4076"/>
                  </a:cubicBezTo>
                  <a:cubicBezTo>
                    <a:pt x="12773" y="1532"/>
                    <a:pt x="9262" y="-679"/>
                    <a:pt x="5508" y="193"/>
                  </a:cubicBezTo>
                  <a:close/>
                </a:path>
              </a:pathLst>
            </a:custGeom>
            <a:solidFill>
              <a:srgbClr val="945200">
                <a:alpha val="6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0" name="Shape 210"/>
            <p:cNvSpPr/>
            <p:nvPr/>
          </p:nvSpPr>
          <p:spPr>
            <a:xfrm>
              <a:off x="1565684" y="1595039"/>
              <a:ext cx="2273416" cy="1964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65" h="21004" extrusionOk="0">
                  <a:moveTo>
                    <a:pt x="12696" y="12"/>
                  </a:moveTo>
                  <a:cubicBezTo>
                    <a:pt x="9749" y="-188"/>
                    <a:pt x="7264" y="2182"/>
                    <a:pt x="4967" y="4479"/>
                  </a:cubicBezTo>
                  <a:cubicBezTo>
                    <a:pt x="1937" y="7509"/>
                    <a:pt x="-990" y="11437"/>
                    <a:pt x="322" y="15688"/>
                  </a:cubicBezTo>
                  <a:cubicBezTo>
                    <a:pt x="1212" y="18573"/>
                    <a:pt x="3742" y="19848"/>
                    <a:pt x="6230" y="20482"/>
                  </a:cubicBezTo>
                  <a:cubicBezTo>
                    <a:pt x="9879" y="21412"/>
                    <a:pt x="13820" y="21318"/>
                    <a:pt x="16656" y="18385"/>
                  </a:cubicBezTo>
                  <a:cubicBezTo>
                    <a:pt x="20033" y="14892"/>
                    <a:pt x="20610" y="8771"/>
                    <a:pt x="18169" y="4184"/>
                  </a:cubicBezTo>
                  <a:cubicBezTo>
                    <a:pt x="16923" y="1842"/>
                    <a:pt x="14955" y="165"/>
                    <a:pt x="12696" y="12"/>
                  </a:cubicBezTo>
                  <a:close/>
                </a:path>
              </a:pathLst>
            </a:custGeom>
            <a:solidFill>
              <a:srgbClr val="945200">
                <a:alpha val="6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1" name="Shape 211"/>
            <p:cNvSpPr/>
            <p:nvPr/>
          </p:nvSpPr>
          <p:spPr>
            <a:xfrm>
              <a:off x="4068755" y="2238781"/>
              <a:ext cx="1535498" cy="1582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8" h="18362" extrusionOk="0">
                  <a:moveTo>
                    <a:pt x="7283" y="21"/>
                  </a:moveTo>
                  <a:cubicBezTo>
                    <a:pt x="3923" y="271"/>
                    <a:pt x="1455" y="2639"/>
                    <a:pt x="481" y="5444"/>
                  </a:cubicBezTo>
                  <a:cubicBezTo>
                    <a:pt x="-607" y="8580"/>
                    <a:pt x="174" y="11956"/>
                    <a:pt x="2581" y="14495"/>
                  </a:cubicBezTo>
                  <a:cubicBezTo>
                    <a:pt x="9079" y="21349"/>
                    <a:pt x="20830" y="18353"/>
                    <a:pt x="20947" y="11272"/>
                  </a:cubicBezTo>
                  <a:cubicBezTo>
                    <a:pt x="20993" y="8523"/>
                    <a:pt x="18622" y="6370"/>
                    <a:pt x="16380" y="4377"/>
                  </a:cubicBezTo>
                  <a:cubicBezTo>
                    <a:pt x="13824" y="2104"/>
                    <a:pt x="10942" y="-251"/>
                    <a:pt x="7283" y="21"/>
                  </a:cubicBezTo>
                  <a:close/>
                </a:path>
              </a:pathLst>
            </a:custGeom>
            <a:solidFill>
              <a:srgbClr val="945200">
                <a:alpha val="6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2" name="Shape 212"/>
            <p:cNvSpPr/>
            <p:nvPr/>
          </p:nvSpPr>
          <p:spPr>
            <a:xfrm>
              <a:off x="5525508" y="1402732"/>
              <a:ext cx="2075066" cy="1490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89" h="18964" extrusionOk="0">
                  <a:moveTo>
                    <a:pt x="8619" y="2099"/>
                  </a:moveTo>
                  <a:cubicBezTo>
                    <a:pt x="6772" y="3841"/>
                    <a:pt x="5607" y="6570"/>
                    <a:pt x="3672" y="8198"/>
                  </a:cubicBezTo>
                  <a:cubicBezTo>
                    <a:pt x="2327" y="9329"/>
                    <a:pt x="597" y="10034"/>
                    <a:pt x="128" y="12009"/>
                  </a:cubicBezTo>
                  <a:cubicBezTo>
                    <a:pt x="-635" y="15227"/>
                    <a:pt x="2139" y="17639"/>
                    <a:pt x="5199" y="18376"/>
                  </a:cubicBezTo>
                  <a:cubicBezTo>
                    <a:pt x="10024" y="19538"/>
                    <a:pt x="15254" y="19290"/>
                    <a:pt x="18557" y="14752"/>
                  </a:cubicBezTo>
                  <a:cubicBezTo>
                    <a:pt x="20138" y="12578"/>
                    <a:pt x="20965" y="9592"/>
                    <a:pt x="20423" y="6694"/>
                  </a:cubicBezTo>
                  <a:cubicBezTo>
                    <a:pt x="19213" y="217"/>
                    <a:pt x="13029" y="-2062"/>
                    <a:pt x="8619" y="2099"/>
                  </a:cubicBezTo>
                  <a:close/>
                </a:path>
              </a:pathLst>
            </a:custGeom>
            <a:solidFill>
              <a:srgbClr val="945200">
                <a:alpha val="6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3" name="Shape 213"/>
            <p:cNvSpPr/>
            <p:nvPr/>
          </p:nvSpPr>
          <p:spPr>
            <a:xfrm>
              <a:off x="5206891" y="3467864"/>
              <a:ext cx="2526751" cy="1828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7" h="19420" extrusionOk="0">
                  <a:moveTo>
                    <a:pt x="14761" y="460"/>
                  </a:moveTo>
                  <a:cubicBezTo>
                    <a:pt x="10974" y="-874"/>
                    <a:pt x="7057" y="838"/>
                    <a:pt x="3802" y="3741"/>
                  </a:cubicBezTo>
                  <a:cubicBezTo>
                    <a:pt x="1326" y="5950"/>
                    <a:pt x="-708" y="9317"/>
                    <a:pt x="235" y="12813"/>
                  </a:cubicBezTo>
                  <a:cubicBezTo>
                    <a:pt x="787" y="14863"/>
                    <a:pt x="2275" y="16088"/>
                    <a:pt x="3779" y="17023"/>
                  </a:cubicBezTo>
                  <a:cubicBezTo>
                    <a:pt x="9013" y="20280"/>
                    <a:pt x="15329" y="20726"/>
                    <a:pt x="18841" y="15143"/>
                  </a:cubicBezTo>
                  <a:cubicBezTo>
                    <a:pt x="20320" y="12792"/>
                    <a:pt x="20892" y="9650"/>
                    <a:pt x="20186" y="6756"/>
                  </a:cubicBezTo>
                  <a:cubicBezTo>
                    <a:pt x="19404" y="3554"/>
                    <a:pt x="17253" y="1339"/>
                    <a:pt x="14761" y="460"/>
                  </a:cubicBezTo>
                  <a:close/>
                </a:path>
              </a:pathLst>
            </a:custGeom>
            <a:solidFill>
              <a:srgbClr val="945200">
                <a:alpha val="6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4" name="Shape 214"/>
            <p:cNvSpPr/>
            <p:nvPr/>
          </p:nvSpPr>
          <p:spPr>
            <a:xfrm>
              <a:off x="2162981" y="4061261"/>
              <a:ext cx="2268607" cy="2126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9" h="19563" extrusionOk="0">
                  <a:moveTo>
                    <a:pt x="12663" y="2"/>
                  </a:moveTo>
                  <a:cubicBezTo>
                    <a:pt x="9922" y="29"/>
                    <a:pt x="7103" y="202"/>
                    <a:pt x="4754" y="1676"/>
                  </a:cubicBezTo>
                  <a:cubicBezTo>
                    <a:pt x="1585" y="3665"/>
                    <a:pt x="17" y="7447"/>
                    <a:pt x="1" y="11322"/>
                  </a:cubicBezTo>
                  <a:cubicBezTo>
                    <a:pt x="-10" y="13865"/>
                    <a:pt x="685" y="16445"/>
                    <a:pt x="2580" y="18031"/>
                  </a:cubicBezTo>
                  <a:cubicBezTo>
                    <a:pt x="6822" y="21583"/>
                    <a:pt x="12774" y="18476"/>
                    <a:pt x="16715" y="13642"/>
                  </a:cubicBezTo>
                  <a:cubicBezTo>
                    <a:pt x="19915" y="9716"/>
                    <a:pt x="21590" y="4377"/>
                    <a:pt x="18263" y="1422"/>
                  </a:cubicBezTo>
                  <a:cubicBezTo>
                    <a:pt x="16751" y="80"/>
                    <a:pt x="14654" y="-17"/>
                    <a:pt x="12663" y="2"/>
                  </a:cubicBezTo>
                  <a:close/>
                </a:path>
              </a:pathLst>
            </a:custGeom>
            <a:solidFill>
              <a:srgbClr val="945200">
                <a:alpha val="6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5" name="Shape 215"/>
            <p:cNvSpPr/>
            <p:nvPr/>
          </p:nvSpPr>
          <p:spPr>
            <a:xfrm>
              <a:off x="4394289" y="5118490"/>
              <a:ext cx="1536235" cy="1648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9" h="18009" extrusionOk="0">
                  <a:moveTo>
                    <a:pt x="6940" y="15"/>
                  </a:moveTo>
                  <a:cubicBezTo>
                    <a:pt x="3671" y="192"/>
                    <a:pt x="1293" y="2514"/>
                    <a:pt x="414" y="5252"/>
                  </a:cubicBezTo>
                  <a:cubicBezTo>
                    <a:pt x="-554" y="8269"/>
                    <a:pt x="200" y="11508"/>
                    <a:pt x="2429" y="13992"/>
                  </a:cubicBezTo>
                  <a:cubicBezTo>
                    <a:pt x="9058" y="21380"/>
                    <a:pt x="21046" y="17529"/>
                    <a:pt x="20051" y="10880"/>
                  </a:cubicBezTo>
                  <a:cubicBezTo>
                    <a:pt x="19773" y="9019"/>
                    <a:pt x="18305" y="7466"/>
                    <a:pt x="16714" y="6150"/>
                  </a:cubicBezTo>
                  <a:cubicBezTo>
                    <a:pt x="12179" y="2397"/>
                    <a:pt x="11288" y="-220"/>
                    <a:pt x="6940" y="15"/>
                  </a:cubicBezTo>
                  <a:close/>
                </a:path>
              </a:pathLst>
            </a:custGeom>
            <a:solidFill>
              <a:srgbClr val="945200">
                <a:alpha val="6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6" name="Shape 216"/>
            <p:cNvSpPr/>
            <p:nvPr/>
          </p:nvSpPr>
          <p:spPr>
            <a:xfrm>
              <a:off x="381658" y="3583509"/>
              <a:ext cx="1821078" cy="1470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59" h="18485" extrusionOk="0">
                  <a:moveTo>
                    <a:pt x="7317" y="1531"/>
                  </a:moveTo>
                  <a:cubicBezTo>
                    <a:pt x="4999" y="2895"/>
                    <a:pt x="3084" y="4964"/>
                    <a:pt x="1661" y="7405"/>
                  </a:cubicBezTo>
                  <a:cubicBezTo>
                    <a:pt x="-373" y="10893"/>
                    <a:pt x="-838" y="15423"/>
                    <a:pt x="1975" y="17562"/>
                  </a:cubicBezTo>
                  <a:cubicBezTo>
                    <a:pt x="4493" y="19476"/>
                    <a:pt x="7553" y="18001"/>
                    <a:pt x="10338" y="16847"/>
                  </a:cubicBezTo>
                  <a:cubicBezTo>
                    <a:pt x="14999" y="14914"/>
                    <a:pt x="20567" y="12969"/>
                    <a:pt x="20658" y="7447"/>
                  </a:cubicBezTo>
                  <a:cubicBezTo>
                    <a:pt x="20762" y="1129"/>
                    <a:pt x="13524" y="-2124"/>
                    <a:pt x="7317" y="1531"/>
                  </a:cubicBezTo>
                  <a:close/>
                </a:path>
              </a:pathLst>
            </a:custGeom>
            <a:solidFill>
              <a:srgbClr val="945200">
                <a:alpha val="6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7" name="Shape 217"/>
            <p:cNvSpPr/>
            <p:nvPr/>
          </p:nvSpPr>
          <p:spPr>
            <a:xfrm>
              <a:off x="42471" y="1073441"/>
              <a:ext cx="1765079" cy="1582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1" h="18258" extrusionOk="0">
                  <a:moveTo>
                    <a:pt x="6497" y="1337"/>
                  </a:moveTo>
                  <a:cubicBezTo>
                    <a:pt x="4025" y="2519"/>
                    <a:pt x="1820" y="4325"/>
                    <a:pt x="714" y="6868"/>
                  </a:cubicBezTo>
                  <a:cubicBezTo>
                    <a:pt x="-671" y="10053"/>
                    <a:pt x="-25" y="13791"/>
                    <a:pt x="2500" y="16099"/>
                  </a:cubicBezTo>
                  <a:cubicBezTo>
                    <a:pt x="7002" y="20214"/>
                    <a:pt x="14005" y="18075"/>
                    <a:pt x="18113" y="12812"/>
                  </a:cubicBezTo>
                  <a:cubicBezTo>
                    <a:pt x="19761" y="10700"/>
                    <a:pt x="20929" y="8104"/>
                    <a:pt x="20295" y="5505"/>
                  </a:cubicBezTo>
                  <a:cubicBezTo>
                    <a:pt x="18970" y="71"/>
                    <a:pt x="12189" y="-1386"/>
                    <a:pt x="6497" y="1337"/>
                  </a:cubicBezTo>
                  <a:close/>
                </a:path>
              </a:pathLst>
            </a:custGeom>
            <a:solidFill>
              <a:srgbClr val="945200">
                <a:alpha val="6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8" name="Shape 218"/>
            <p:cNvSpPr/>
            <p:nvPr/>
          </p:nvSpPr>
          <p:spPr>
            <a:xfrm>
              <a:off x="1699218" y="3578198"/>
              <a:ext cx="1595461" cy="1527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83" h="21173" extrusionOk="0">
                  <a:moveTo>
                    <a:pt x="9072" y="1"/>
                  </a:moveTo>
                  <a:cubicBezTo>
                    <a:pt x="9500" y="8"/>
                    <a:pt x="9924" y="81"/>
                    <a:pt x="10348" y="137"/>
                  </a:cubicBezTo>
                  <a:cubicBezTo>
                    <a:pt x="11156" y="244"/>
                    <a:pt x="11970" y="292"/>
                    <a:pt x="12784" y="320"/>
                  </a:cubicBezTo>
                  <a:cubicBezTo>
                    <a:pt x="13421" y="342"/>
                    <a:pt x="14060" y="352"/>
                    <a:pt x="14695" y="283"/>
                  </a:cubicBezTo>
                  <a:cubicBezTo>
                    <a:pt x="15298" y="218"/>
                    <a:pt x="15900" y="87"/>
                    <a:pt x="16505" y="149"/>
                  </a:cubicBezTo>
                  <a:cubicBezTo>
                    <a:pt x="17958" y="299"/>
                    <a:pt x="18863" y="1340"/>
                    <a:pt x="19560" y="2246"/>
                  </a:cubicBezTo>
                  <a:cubicBezTo>
                    <a:pt x="20619" y="3623"/>
                    <a:pt x="21056" y="5405"/>
                    <a:pt x="19886" y="6313"/>
                  </a:cubicBezTo>
                  <a:cubicBezTo>
                    <a:pt x="19406" y="6685"/>
                    <a:pt x="18779" y="6639"/>
                    <a:pt x="18190" y="6671"/>
                  </a:cubicBezTo>
                  <a:cubicBezTo>
                    <a:pt x="17183" y="6726"/>
                    <a:pt x="16213" y="7061"/>
                    <a:pt x="15272" y="7448"/>
                  </a:cubicBezTo>
                  <a:cubicBezTo>
                    <a:pt x="14504" y="7764"/>
                    <a:pt x="13755" y="8129"/>
                    <a:pt x="13028" y="8542"/>
                  </a:cubicBezTo>
                  <a:cubicBezTo>
                    <a:pt x="12199" y="9012"/>
                    <a:pt x="11404" y="9552"/>
                    <a:pt x="10718" y="10240"/>
                  </a:cubicBezTo>
                  <a:cubicBezTo>
                    <a:pt x="9712" y="11247"/>
                    <a:pt x="8643" y="12540"/>
                    <a:pt x="7795" y="14055"/>
                  </a:cubicBezTo>
                  <a:cubicBezTo>
                    <a:pt x="7378" y="14800"/>
                    <a:pt x="7024" y="15595"/>
                    <a:pt x="6693" y="16376"/>
                  </a:cubicBezTo>
                  <a:cubicBezTo>
                    <a:pt x="6418" y="17025"/>
                    <a:pt x="6162" y="17668"/>
                    <a:pt x="6030" y="18323"/>
                  </a:cubicBezTo>
                  <a:cubicBezTo>
                    <a:pt x="5856" y="19186"/>
                    <a:pt x="5864" y="20072"/>
                    <a:pt x="5409" y="20617"/>
                  </a:cubicBezTo>
                  <a:cubicBezTo>
                    <a:pt x="4615" y="21568"/>
                    <a:pt x="3274" y="21127"/>
                    <a:pt x="2084" y="20562"/>
                  </a:cubicBezTo>
                  <a:cubicBezTo>
                    <a:pt x="566" y="19841"/>
                    <a:pt x="-544" y="18423"/>
                    <a:pt x="281" y="17372"/>
                  </a:cubicBezTo>
                  <a:cubicBezTo>
                    <a:pt x="504" y="17088"/>
                    <a:pt x="823" y="16972"/>
                    <a:pt x="1136" y="16827"/>
                  </a:cubicBezTo>
                  <a:cubicBezTo>
                    <a:pt x="1379" y="16715"/>
                    <a:pt x="1621" y="16578"/>
                    <a:pt x="1850" y="16435"/>
                  </a:cubicBezTo>
                  <a:cubicBezTo>
                    <a:pt x="2220" y="16203"/>
                    <a:pt x="2575" y="15934"/>
                    <a:pt x="2930" y="15657"/>
                  </a:cubicBezTo>
                  <a:cubicBezTo>
                    <a:pt x="3492" y="15220"/>
                    <a:pt x="4068" y="14765"/>
                    <a:pt x="4578" y="14253"/>
                  </a:cubicBezTo>
                  <a:cubicBezTo>
                    <a:pt x="5627" y="13200"/>
                    <a:pt x="6372" y="11918"/>
                    <a:pt x="6779" y="10575"/>
                  </a:cubicBezTo>
                  <a:cubicBezTo>
                    <a:pt x="7012" y="9810"/>
                    <a:pt x="7144" y="9013"/>
                    <a:pt x="7164" y="8208"/>
                  </a:cubicBezTo>
                  <a:cubicBezTo>
                    <a:pt x="7177" y="7683"/>
                    <a:pt x="7143" y="7159"/>
                    <a:pt x="7067" y="6640"/>
                  </a:cubicBezTo>
                  <a:cubicBezTo>
                    <a:pt x="6996" y="6154"/>
                    <a:pt x="6889" y="5671"/>
                    <a:pt x="6687" y="5229"/>
                  </a:cubicBezTo>
                  <a:cubicBezTo>
                    <a:pt x="6391" y="4577"/>
                    <a:pt x="5900" y="4025"/>
                    <a:pt x="5762" y="3312"/>
                  </a:cubicBezTo>
                  <a:cubicBezTo>
                    <a:pt x="5406" y="1472"/>
                    <a:pt x="7101" y="-32"/>
                    <a:pt x="9072" y="1"/>
                  </a:cubicBezTo>
                  <a:close/>
                </a:path>
              </a:pathLst>
            </a:custGeom>
            <a:solidFill>
              <a:srgbClr val="0096FF">
                <a:alpha val="7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9" name="Shape 219"/>
            <p:cNvSpPr/>
            <p:nvPr/>
          </p:nvSpPr>
          <p:spPr>
            <a:xfrm>
              <a:off x="4087654" y="4207928"/>
              <a:ext cx="1655936" cy="1507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6" h="21345" extrusionOk="0">
                  <a:moveTo>
                    <a:pt x="4482" y="10084"/>
                  </a:moveTo>
                  <a:cubicBezTo>
                    <a:pt x="4175" y="11173"/>
                    <a:pt x="3813" y="12242"/>
                    <a:pt x="3378" y="13275"/>
                  </a:cubicBezTo>
                  <a:cubicBezTo>
                    <a:pt x="3080" y="13984"/>
                    <a:pt x="2749" y="14675"/>
                    <a:pt x="2378" y="15341"/>
                  </a:cubicBezTo>
                  <a:cubicBezTo>
                    <a:pt x="1969" y="16078"/>
                    <a:pt x="1515" y="16785"/>
                    <a:pt x="1138" y="17543"/>
                  </a:cubicBezTo>
                  <a:cubicBezTo>
                    <a:pt x="986" y="17849"/>
                    <a:pt x="843" y="18177"/>
                    <a:pt x="637" y="18439"/>
                  </a:cubicBezTo>
                  <a:cubicBezTo>
                    <a:pt x="430" y="18700"/>
                    <a:pt x="169" y="18899"/>
                    <a:pt x="58" y="19231"/>
                  </a:cubicBezTo>
                  <a:cubicBezTo>
                    <a:pt x="-190" y="19971"/>
                    <a:pt x="395" y="20668"/>
                    <a:pt x="1108" y="21028"/>
                  </a:cubicBezTo>
                  <a:cubicBezTo>
                    <a:pt x="1978" y="21467"/>
                    <a:pt x="3021" y="21523"/>
                    <a:pt x="3562" y="20721"/>
                  </a:cubicBezTo>
                  <a:cubicBezTo>
                    <a:pt x="3821" y="20339"/>
                    <a:pt x="3863" y="19845"/>
                    <a:pt x="3965" y="19383"/>
                  </a:cubicBezTo>
                  <a:cubicBezTo>
                    <a:pt x="4054" y="18983"/>
                    <a:pt x="4192" y="18600"/>
                    <a:pt x="4336" y="18221"/>
                  </a:cubicBezTo>
                  <a:cubicBezTo>
                    <a:pt x="4614" y="17491"/>
                    <a:pt x="4915" y="16769"/>
                    <a:pt x="5314" y="16111"/>
                  </a:cubicBezTo>
                  <a:cubicBezTo>
                    <a:pt x="5787" y="15332"/>
                    <a:pt x="6386" y="14660"/>
                    <a:pt x="7065" y="14101"/>
                  </a:cubicBezTo>
                  <a:cubicBezTo>
                    <a:pt x="7706" y="13573"/>
                    <a:pt x="8411" y="13150"/>
                    <a:pt x="9161" y="12848"/>
                  </a:cubicBezTo>
                  <a:cubicBezTo>
                    <a:pt x="9813" y="12587"/>
                    <a:pt x="10493" y="12419"/>
                    <a:pt x="11186" y="12392"/>
                  </a:cubicBezTo>
                  <a:cubicBezTo>
                    <a:pt x="11792" y="12368"/>
                    <a:pt x="12399" y="12454"/>
                    <a:pt x="12970" y="12680"/>
                  </a:cubicBezTo>
                  <a:cubicBezTo>
                    <a:pt x="13558" y="12913"/>
                    <a:pt x="14088" y="13287"/>
                    <a:pt x="14608" y="13670"/>
                  </a:cubicBezTo>
                  <a:cubicBezTo>
                    <a:pt x="15213" y="14117"/>
                    <a:pt x="15814" y="14584"/>
                    <a:pt x="16283" y="15201"/>
                  </a:cubicBezTo>
                  <a:cubicBezTo>
                    <a:pt x="16690" y="15737"/>
                    <a:pt x="16994" y="16381"/>
                    <a:pt x="17497" y="16804"/>
                  </a:cubicBezTo>
                  <a:cubicBezTo>
                    <a:pt x="18554" y="17694"/>
                    <a:pt x="20070" y="17429"/>
                    <a:pt x="20782" y="16192"/>
                  </a:cubicBezTo>
                  <a:cubicBezTo>
                    <a:pt x="21410" y="15100"/>
                    <a:pt x="21146" y="13666"/>
                    <a:pt x="20248" y="12809"/>
                  </a:cubicBezTo>
                  <a:cubicBezTo>
                    <a:pt x="19727" y="12311"/>
                    <a:pt x="19056" y="12083"/>
                    <a:pt x="18435" y="11760"/>
                  </a:cubicBezTo>
                  <a:cubicBezTo>
                    <a:pt x="17675" y="11365"/>
                    <a:pt x="16987" y="10823"/>
                    <a:pt x="16349" y="10219"/>
                  </a:cubicBezTo>
                  <a:cubicBezTo>
                    <a:pt x="15360" y="9284"/>
                    <a:pt x="14481" y="8184"/>
                    <a:pt x="14027" y="6832"/>
                  </a:cubicBezTo>
                  <a:cubicBezTo>
                    <a:pt x="13769" y="6061"/>
                    <a:pt x="13663" y="5239"/>
                    <a:pt x="13698" y="4418"/>
                  </a:cubicBezTo>
                  <a:cubicBezTo>
                    <a:pt x="13725" y="3781"/>
                    <a:pt x="13838" y="3151"/>
                    <a:pt x="13842" y="2513"/>
                  </a:cubicBezTo>
                  <a:cubicBezTo>
                    <a:pt x="13846" y="1896"/>
                    <a:pt x="13748" y="1281"/>
                    <a:pt x="13396" y="812"/>
                  </a:cubicBezTo>
                  <a:cubicBezTo>
                    <a:pt x="12781" y="-6"/>
                    <a:pt x="11689" y="-77"/>
                    <a:pt x="10657" y="49"/>
                  </a:cubicBezTo>
                  <a:cubicBezTo>
                    <a:pt x="8945" y="258"/>
                    <a:pt x="6931" y="629"/>
                    <a:pt x="5660" y="2419"/>
                  </a:cubicBezTo>
                  <a:cubicBezTo>
                    <a:pt x="5270" y="2968"/>
                    <a:pt x="4988" y="3609"/>
                    <a:pt x="4921" y="4305"/>
                  </a:cubicBezTo>
                  <a:cubicBezTo>
                    <a:pt x="4883" y="4700"/>
                    <a:pt x="4916" y="5098"/>
                    <a:pt x="4947" y="5494"/>
                  </a:cubicBezTo>
                  <a:cubicBezTo>
                    <a:pt x="4991" y="6064"/>
                    <a:pt x="5032" y="6635"/>
                    <a:pt x="5010" y="7207"/>
                  </a:cubicBezTo>
                  <a:cubicBezTo>
                    <a:pt x="4971" y="8189"/>
                    <a:pt x="4746" y="9146"/>
                    <a:pt x="4482" y="1008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0" name="Shape 220"/>
            <p:cNvSpPr/>
            <p:nvPr/>
          </p:nvSpPr>
          <p:spPr>
            <a:xfrm>
              <a:off x="1794037" y="1153495"/>
              <a:ext cx="872056" cy="898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1" h="20138" extrusionOk="0">
                  <a:moveTo>
                    <a:pt x="2" y="5193"/>
                  </a:moveTo>
                  <a:cubicBezTo>
                    <a:pt x="-69" y="2703"/>
                    <a:pt x="2988" y="1728"/>
                    <a:pt x="5684" y="915"/>
                  </a:cubicBezTo>
                  <a:cubicBezTo>
                    <a:pt x="8121" y="179"/>
                    <a:pt x="10842" y="-731"/>
                    <a:pt x="12515" y="959"/>
                  </a:cubicBezTo>
                  <a:cubicBezTo>
                    <a:pt x="12940" y="1388"/>
                    <a:pt x="13125" y="1951"/>
                    <a:pt x="13429" y="2465"/>
                  </a:cubicBezTo>
                  <a:cubicBezTo>
                    <a:pt x="13689" y="2904"/>
                    <a:pt x="14030" y="3299"/>
                    <a:pt x="14424" y="3630"/>
                  </a:cubicBezTo>
                  <a:cubicBezTo>
                    <a:pt x="15175" y="4260"/>
                    <a:pt x="15587" y="4851"/>
                    <a:pt x="16092" y="5256"/>
                  </a:cubicBezTo>
                  <a:cubicBezTo>
                    <a:pt x="16571" y="5639"/>
                    <a:pt x="17064" y="5888"/>
                    <a:pt x="17681" y="6219"/>
                  </a:cubicBezTo>
                  <a:cubicBezTo>
                    <a:pt x="18168" y="6480"/>
                    <a:pt x="18634" y="6792"/>
                    <a:pt x="19144" y="7001"/>
                  </a:cubicBezTo>
                  <a:cubicBezTo>
                    <a:pt x="19565" y="7172"/>
                    <a:pt x="20018" y="7281"/>
                    <a:pt x="20345" y="7589"/>
                  </a:cubicBezTo>
                  <a:cubicBezTo>
                    <a:pt x="21531" y="8705"/>
                    <a:pt x="20290" y="10448"/>
                    <a:pt x="18493" y="11498"/>
                  </a:cubicBezTo>
                  <a:cubicBezTo>
                    <a:pt x="16263" y="12803"/>
                    <a:pt x="14069" y="14141"/>
                    <a:pt x="12017" y="15647"/>
                  </a:cubicBezTo>
                  <a:cubicBezTo>
                    <a:pt x="11258" y="16204"/>
                    <a:pt x="10534" y="16767"/>
                    <a:pt x="9814" y="17346"/>
                  </a:cubicBezTo>
                  <a:cubicBezTo>
                    <a:pt x="8684" y="18255"/>
                    <a:pt x="7562" y="19227"/>
                    <a:pt x="6111" y="19770"/>
                  </a:cubicBezTo>
                  <a:cubicBezTo>
                    <a:pt x="3176" y="20869"/>
                    <a:pt x="61" y="19377"/>
                    <a:pt x="297" y="16964"/>
                  </a:cubicBezTo>
                  <a:cubicBezTo>
                    <a:pt x="348" y="16446"/>
                    <a:pt x="596" y="15990"/>
                    <a:pt x="790" y="15507"/>
                  </a:cubicBezTo>
                  <a:cubicBezTo>
                    <a:pt x="1076" y="14793"/>
                    <a:pt x="1233" y="14030"/>
                    <a:pt x="1305" y="13272"/>
                  </a:cubicBezTo>
                  <a:cubicBezTo>
                    <a:pt x="1415" y="12124"/>
                    <a:pt x="1336" y="10967"/>
                    <a:pt x="1214" y="9825"/>
                  </a:cubicBezTo>
                  <a:cubicBezTo>
                    <a:pt x="1127" y="9013"/>
                    <a:pt x="1016" y="8197"/>
                    <a:pt x="731" y="7425"/>
                  </a:cubicBezTo>
                  <a:cubicBezTo>
                    <a:pt x="454" y="6678"/>
                    <a:pt x="24" y="5988"/>
                    <a:pt x="2" y="519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1" name="Shape 221"/>
            <p:cNvSpPr/>
            <p:nvPr/>
          </p:nvSpPr>
          <p:spPr>
            <a:xfrm>
              <a:off x="3787888" y="2376975"/>
              <a:ext cx="325945" cy="684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9" h="20811" extrusionOk="0">
                  <a:moveTo>
                    <a:pt x="5351" y="2191"/>
                  </a:moveTo>
                  <a:cubicBezTo>
                    <a:pt x="7386" y="-125"/>
                    <a:pt x="13400" y="-659"/>
                    <a:pt x="17443" y="847"/>
                  </a:cubicBezTo>
                  <a:cubicBezTo>
                    <a:pt x="20180" y="1867"/>
                    <a:pt x="21176" y="3577"/>
                    <a:pt x="20724" y="5263"/>
                  </a:cubicBezTo>
                  <a:cubicBezTo>
                    <a:pt x="20283" y="6905"/>
                    <a:pt x="18505" y="8371"/>
                    <a:pt x="17369" y="9931"/>
                  </a:cubicBezTo>
                  <a:cubicBezTo>
                    <a:pt x="16347" y="11334"/>
                    <a:pt x="15839" y="12808"/>
                    <a:pt x="15753" y="14292"/>
                  </a:cubicBezTo>
                  <a:cubicBezTo>
                    <a:pt x="15668" y="15762"/>
                    <a:pt x="15961" y="17293"/>
                    <a:pt x="14520" y="18601"/>
                  </a:cubicBezTo>
                  <a:cubicBezTo>
                    <a:pt x="13132" y="19861"/>
                    <a:pt x="10429" y="20653"/>
                    <a:pt x="7446" y="20791"/>
                  </a:cubicBezTo>
                  <a:cubicBezTo>
                    <a:pt x="4215" y="20941"/>
                    <a:pt x="967" y="20236"/>
                    <a:pt x="166" y="18805"/>
                  </a:cubicBezTo>
                  <a:cubicBezTo>
                    <a:pt x="-424" y="17752"/>
                    <a:pt x="690" y="16717"/>
                    <a:pt x="1485" y="15699"/>
                  </a:cubicBezTo>
                  <a:cubicBezTo>
                    <a:pt x="2289" y="14669"/>
                    <a:pt x="2757" y="13590"/>
                    <a:pt x="3240" y="12516"/>
                  </a:cubicBezTo>
                  <a:cubicBezTo>
                    <a:pt x="3845" y="11173"/>
                    <a:pt x="4479" y="9831"/>
                    <a:pt x="4809" y="8466"/>
                  </a:cubicBezTo>
                  <a:cubicBezTo>
                    <a:pt x="5052" y="7465"/>
                    <a:pt x="5130" y="6456"/>
                    <a:pt x="4997" y="5449"/>
                  </a:cubicBezTo>
                  <a:cubicBezTo>
                    <a:pt x="4851" y="4349"/>
                    <a:pt x="4450" y="3216"/>
                    <a:pt x="5351" y="2191"/>
                  </a:cubicBezTo>
                  <a:close/>
                </a:path>
              </a:pathLst>
            </a:custGeom>
            <a:solidFill>
              <a:srgbClr val="0096FF">
                <a:alpha val="7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2" name="Shape 222"/>
            <p:cNvSpPr/>
            <p:nvPr/>
          </p:nvSpPr>
          <p:spPr>
            <a:xfrm>
              <a:off x="5530777" y="2885311"/>
              <a:ext cx="1148420" cy="895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8" h="21254" extrusionOk="0">
                  <a:moveTo>
                    <a:pt x="9750" y="9"/>
                  </a:moveTo>
                  <a:cubicBezTo>
                    <a:pt x="8109" y="-79"/>
                    <a:pt x="6505" y="522"/>
                    <a:pt x="5122" y="1637"/>
                  </a:cubicBezTo>
                  <a:cubicBezTo>
                    <a:pt x="3768" y="2730"/>
                    <a:pt x="2632" y="4326"/>
                    <a:pt x="2204" y="6376"/>
                  </a:cubicBezTo>
                  <a:cubicBezTo>
                    <a:pt x="1871" y="7975"/>
                    <a:pt x="2034" y="9675"/>
                    <a:pt x="1713" y="11261"/>
                  </a:cubicBezTo>
                  <a:cubicBezTo>
                    <a:pt x="1373" y="12945"/>
                    <a:pt x="521" y="14387"/>
                    <a:pt x="160" y="16054"/>
                  </a:cubicBezTo>
                  <a:cubicBezTo>
                    <a:pt x="-353" y="18425"/>
                    <a:pt x="394" y="21521"/>
                    <a:pt x="2068" y="21236"/>
                  </a:cubicBezTo>
                  <a:cubicBezTo>
                    <a:pt x="3240" y="21037"/>
                    <a:pt x="4148" y="20200"/>
                    <a:pt x="5107" y="19319"/>
                  </a:cubicBezTo>
                  <a:cubicBezTo>
                    <a:pt x="5991" y="18508"/>
                    <a:pt x="7003" y="17983"/>
                    <a:pt x="7989" y="17407"/>
                  </a:cubicBezTo>
                  <a:cubicBezTo>
                    <a:pt x="8983" y="16826"/>
                    <a:pt x="9957" y="16188"/>
                    <a:pt x="10967" y="15656"/>
                  </a:cubicBezTo>
                  <a:cubicBezTo>
                    <a:pt x="11781" y="15226"/>
                    <a:pt x="12615" y="14867"/>
                    <a:pt x="13461" y="14557"/>
                  </a:cubicBezTo>
                  <a:cubicBezTo>
                    <a:pt x="14110" y="14319"/>
                    <a:pt x="14766" y="14110"/>
                    <a:pt x="15428" y="13935"/>
                  </a:cubicBezTo>
                  <a:cubicBezTo>
                    <a:pt x="15944" y="13798"/>
                    <a:pt x="16463" y="13681"/>
                    <a:pt x="16982" y="13565"/>
                  </a:cubicBezTo>
                  <a:cubicBezTo>
                    <a:pt x="17589" y="13428"/>
                    <a:pt x="18197" y="13292"/>
                    <a:pt x="18792" y="13088"/>
                  </a:cubicBezTo>
                  <a:cubicBezTo>
                    <a:pt x="19290" y="12917"/>
                    <a:pt x="19787" y="12693"/>
                    <a:pt x="20190" y="12250"/>
                  </a:cubicBezTo>
                  <a:cubicBezTo>
                    <a:pt x="21159" y="11185"/>
                    <a:pt x="21247" y="9353"/>
                    <a:pt x="20839" y="7753"/>
                  </a:cubicBezTo>
                  <a:cubicBezTo>
                    <a:pt x="20459" y="6264"/>
                    <a:pt x="19775" y="4955"/>
                    <a:pt x="19073" y="3678"/>
                  </a:cubicBezTo>
                  <a:cubicBezTo>
                    <a:pt x="18401" y="2453"/>
                    <a:pt x="17630" y="1224"/>
                    <a:pt x="16496" y="899"/>
                  </a:cubicBezTo>
                  <a:cubicBezTo>
                    <a:pt x="15931" y="737"/>
                    <a:pt x="15365" y="836"/>
                    <a:pt x="14790" y="850"/>
                  </a:cubicBezTo>
                  <a:cubicBezTo>
                    <a:pt x="14088" y="868"/>
                    <a:pt x="13373" y="749"/>
                    <a:pt x="12679" y="590"/>
                  </a:cubicBezTo>
                  <a:cubicBezTo>
                    <a:pt x="11705" y="367"/>
                    <a:pt x="10739" y="62"/>
                    <a:pt x="9750" y="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3" name="Shape 223"/>
            <p:cNvSpPr/>
            <p:nvPr/>
          </p:nvSpPr>
          <p:spPr>
            <a:xfrm>
              <a:off x="3565212" y="438636"/>
              <a:ext cx="294758" cy="765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34" h="20055" extrusionOk="0">
                  <a:moveTo>
                    <a:pt x="14065" y="1347"/>
                  </a:moveTo>
                  <a:cubicBezTo>
                    <a:pt x="14739" y="332"/>
                    <a:pt x="17207" y="-317"/>
                    <a:pt x="19117" y="159"/>
                  </a:cubicBezTo>
                  <a:cubicBezTo>
                    <a:pt x="21360" y="717"/>
                    <a:pt x="19744" y="1883"/>
                    <a:pt x="18437" y="2905"/>
                  </a:cubicBezTo>
                  <a:cubicBezTo>
                    <a:pt x="17501" y="3636"/>
                    <a:pt x="17212" y="4453"/>
                    <a:pt x="16797" y="5250"/>
                  </a:cubicBezTo>
                  <a:cubicBezTo>
                    <a:pt x="16355" y="6096"/>
                    <a:pt x="15761" y="6931"/>
                    <a:pt x="15344" y="7780"/>
                  </a:cubicBezTo>
                  <a:cubicBezTo>
                    <a:pt x="14777" y="8934"/>
                    <a:pt x="14539" y="10109"/>
                    <a:pt x="14625" y="11284"/>
                  </a:cubicBezTo>
                  <a:cubicBezTo>
                    <a:pt x="14680" y="12038"/>
                    <a:pt x="14867" y="12789"/>
                    <a:pt x="15002" y="13541"/>
                  </a:cubicBezTo>
                  <a:cubicBezTo>
                    <a:pt x="15165" y="14449"/>
                    <a:pt x="15248" y="15367"/>
                    <a:pt x="15289" y="16268"/>
                  </a:cubicBezTo>
                  <a:cubicBezTo>
                    <a:pt x="15309" y="16713"/>
                    <a:pt x="15316" y="17153"/>
                    <a:pt x="15024" y="17587"/>
                  </a:cubicBezTo>
                  <a:cubicBezTo>
                    <a:pt x="12542" y="21283"/>
                    <a:pt x="-240" y="20487"/>
                    <a:pt x="3" y="17443"/>
                  </a:cubicBezTo>
                  <a:cubicBezTo>
                    <a:pt x="82" y="16451"/>
                    <a:pt x="2272" y="15764"/>
                    <a:pt x="4030" y="15037"/>
                  </a:cubicBezTo>
                  <a:cubicBezTo>
                    <a:pt x="5877" y="14273"/>
                    <a:pt x="7326" y="13362"/>
                    <a:pt x="8527" y="12418"/>
                  </a:cubicBezTo>
                  <a:cubicBezTo>
                    <a:pt x="9476" y="11673"/>
                    <a:pt x="10281" y="10902"/>
                    <a:pt x="11003" y="10120"/>
                  </a:cubicBezTo>
                  <a:cubicBezTo>
                    <a:pt x="11830" y="9223"/>
                    <a:pt x="12548" y="8312"/>
                    <a:pt x="13108" y="7385"/>
                  </a:cubicBezTo>
                  <a:cubicBezTo>
                    <a:pt x="13815" y="6218"/>
                    <a:pt x="14271" y="5024"/>
                    <a:pt x="14087" y="3827"/>
                  </a:cubicBezTo>
                  <a:cubicBezTo>
                    <a:pt x="13959" y="2996"/>
                    <a:pt x="13527" y="2156"/>
                    <a:pt x="14065" y="134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4" name="Shape 224"/>
            <p:cNvSpPr/>
            <p:nvPr/>
          </p:nvSpPr>
          <p:spPr>
            <a:xfrm>
              <a:off x="4807452" y="2123939"/>
              <a:ext cx="835983" cy="681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1" h="20829" extrusionOk="0">
                  <a:moveTo>
                    <a:pt x="14614" y="253"/>
                  </a:moveTo>
                  <a:cubicBezTo>
                    <a:pt x="13840" y="486"/>
                    <a:pt x="13073" y="748"/>
                    <a:pt x="12306" y="1009"/>
                  </a:cubicBezTo>
                  <a:cubicBezTo>
                    <a:pt x="11344" y="1336"/>
                    <a:pt x="10373" y="1662"/>
                    <a:pt x="9388" y="1828"/>
                  </a:cubicBezTo>
                  <a:cubicBezTo>
                    <a:pt x="8520" y="1974"/>
                    <a:pt x="7642" y="1996"/>
                    <a:pt x="6766" y="2033"/>
                  </a:cubicBezTo>
                  <a:cubicBezTo>
                    <a:pt x="6002" y="2065"/>
                    <a:pt x="5238" y="2109"/>
                    <a:pt x="4474" y="2070"/>
                  </a:cubicBezTo>
                  <a:cubicBezTo>
                    <a:pt x="3734" y="2032"/>
                    <a:pt x="3000" y="1919"/>
                    <a:pt x="2288" y="1649"/>
                  </a:cubicBezTo>
                  <a:cubicBezTo>
                    <a:pt x="1035" y="1175"/>
                    <a:pt x="-186" y="1588"/>
                    <a:pt x="24" y="2605"/>
                  </a:cubicBezTo>
                  <a:cubicBezTo>
                    <a:pt x="118" y="3062"/>
                    <a:pt x="532" y="3244"/>
                    <a:pt x="911" y="3395"/>
                  </a:cubicBezTo>
                  <a:cubicBezTo>
                    <a:pt x="2543" y="4048"/>
                    <a:pt x="3992" y="5197"/>
                    <a:pt x="5341" y="6476"/>
                  </a:cubicBezTo>
                  <a:cubicBezTo>
                    <a:pt x="6571" y="7642"/>
                    <a:pt x="7725" y="8918"/>
                    <a:pt x="8909" y="10151"/>
                  </a:cubicBezTo>
                  <a:cubicBezTo>
                    <a:pt x="10049" y="11338"/>
                    <a:pt x="11220" y="12487"/>
                    <a:pt x="12245" y="13818"/>
                  </a:cubicBezTo>
                  <a:cubicBezTo>
                    <a:pt x="13920" y="15994"/>
                    <a:pt x="15217" y="18657"/>
                    <a:pt x="17352" y="20163"/>
                  </a:cubicBezTo>
                  <a:cubicBezTo>
                    <a:pt x="18975" y="21308"/>
                    <a:pt x="20962" y="20971"/>
                    <a:pt x="21228" y="19200"/>
                  </a:cubicBezTo>
                  <a:cubicBezTo>
                    <a:pt x="21414" y="17962"/>
                    <a:pt x="20446" y="17089"/>
                    <a:pt x="19697" y="16190"/>
                  </a:cubicBezTo>
                  <a:cubicBezTo>
                    <a:pt x="19074" y="15443"/>
                    <a:pt x="18602" y="14542"/>
                    <a:pt x="18222" y="13589"/>
                  </a:cubicBezTo>
                  <a:cubicBezTo>
                    <a:pt x="17716" y="12316"/>
                    <a:pt x="17375" y="10950"/>
                    <a:pt x="17328" y="9539"/>
                  </a:cubicBezTo>
                  <a:cubicBezTo>
                    <a:pt x="17292" y="8459"/>
                    <a:pt x="17430" y="7384"/>
                    <a:pt x="17678" y="6346"/>
                  </a:cubicBezTo>
                  <a:cubicBezTo>
                    <a:pt x="17857" y="5599"/>
                    <a:pt x="18092" y="4873"/>
                    <a:pt x="18357" y="4163"/>
                  </a:cubicBezTo>
                  <a:cubicBezTo>
                    <a:pt x="18633" y="3423"/>
                    <a:pt x="18944" y="2651"/>
                    <a:pt x="18799" y="1856"/>
                  </a:cubicBezTo>
                  <a:cubicBezTo>
                    <a:pt x="18452" y="-44"/>
                    <a:pt x="16429" y="-292"/>
                    <a:pt x="14614" y="25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5" name="Shape 225"/>
            <p:cNvSpPr/>
            <p:nvPr/>
          </p:nvSpPr>
          <p:spPr>
            <a:xfrm rot="20415110">
              <a:off x="1759993" y="824622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6" name="Shape 226"/>
            <p:cNvSpPr/>
            <p:nvPr/>
          </p:nvSpPr>
          <p:spPr>
            <a:xfrm rot="19355004">
              <a:off x="1610233" y="843400"/>
              <a:ext cx="77907" cy="165633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7" name="Shape 227"/>
            <p:cNvSpPr/>
            <p:nvPr/>
          </p:nvSpPr>
          <p:spPr>
            <a:xfrm rot="20508754">
              <a:off x="1839152" y="747249"/>
              <a:ext cx="77907" cy="165632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8" name="Shape 228"/>
            <p:cNvSpPr/>
            <p:nvPr/>
          </p:nvSpPr>
          <p:spPr>
            <a:xfrm rot="3626561">
              <a:off x="5129383" y="3922586"/>
              <a:ext cx="77907" cy="165632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9" name="Shape 229"/>
            <p:cNvSpPr/>
            <p:nvPr/>
          </p:nvSpPr>
          <p:spPr>
            <a:xfrm rot="3311188">
              <a:off x="5160270" y="3796681"/>
              <a:ext cx="77907" cy="165633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0" name="Shape 230"/>
            <p:cNvSpPr/>
            <p:nvPr/>
          </p:nvSpPr>
          <p:spPr>
            <a:xfrm rot="18540000">
              <a:off x="4757397" y="4066299"/>
              <a:ext cx="77907" cy="165633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1" name="Shape 231"/>
            <p:cNvSpPr/>
            <p:nvPr/>
          </p:nvSpPr>
          <p:spPr>
            <a:xfrm rot="780000">
              <a:off x="4986693" y="3867020"/>
              <a:ext cx="77907" cy="165632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2" name="Shape 232"/>
            <p:cNvSpPr/>
            <p:nvPr/>
          </p:nvSpPr>
          <p:spPr>
            <a:xfrm rot="780000">
              <a:off x="4884656" y="4024240"/>
              <a:ext cx="77907" cy="165632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3" name="Shape 233"/>
            <p:cNvSpPr/>
            <p:nvPr/>
          </p:nvSpPr>
          <p:spPr>
            <a:xfrm rot="2640000">
              <a:off x="5295948" y="3804570"/>
              <a:ext cx="74754" cy="165633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4" name="Shape 234"/>
            <p:cNvSpPr/>
            <p:nvPr/>
          </p:nvSpPr>
          <p:spPr>
            <a:xfrm rot="2278775">
              <a:off x="5365076" y="3855376"/>
              <a:ext cx="77907" cy="165632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5" name="Shape 235"/>
            <p:cNvSpPr/>
            <p:nvPr/>
          </p:nvSpPr>
          <p:spPr>
            <a:xfrm rot="2172490">
              <a:off x="5242703" y="3972038"/>
              <a:ext cx="77907" cy="165632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6" name="Shape 236"/>
            <p:cNvSpPr/>
            <p:nvPr/>
          </p:nvSpPr>
          <p:spPr>
            <a:xfrm rot="2762457">
              <a:off x="5401338" y="3653089"/>
              <a:ext cx="77907" cy="165632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7" name="Shape 237"/>
            <p:cNvSpPr/>
            <p:nvPr/>
          </p:nvSpPr>
          <p:spPr>
            <a:xfrm rot="20760000">
              <a:off x="5129383" y="4079105"/>
              <a:ext cx="77907" cy="165632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8" name="Shape 238"/>
            <p:cNvSpPr/>
            <p:nvPr/>
          </p:nvSpPr>
          <p:spPr>
            <a:xfrm rot="20415110">
              <a:off x="5017580" y="4038222"/>
              <a:ext cx="77907" cy="165633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9" name="Shape 239"/>
            <p:cNvSpPr/>
            <p:nvPr/>
          </p:nvSpPr>
          <p:spPr>
            <a:xfrm rot="19355004">
              <a:off x="4867886" y="3879877"/>
              <a:ext cx="77907" cy="165632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0" name="Shape 240"/>
            <p:cNvSpPr/>
            <p:nvPr/>
          </p:nvSpPr>
          <p:spPr>
            <a:xfrm rot="4835966">
              <a:off x="5464706" y="3729738"/>
              <a:ext cx="77907" cy="165632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1" name="Shape 241"/>
            <p:cNvSpPr/>
            <p:nvPr/>
          </p:nvSpPr>
          <p:spPr>
            <a:xfrm>
              <a:off x="5103522" y="5017298"/>
              <a:ext cx="443399" cy="392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0" h="19486" extrusionOk="0">
                  <a:moveTo>
                    <a:pt x="20622" y="18149"/>
                  </a:moveTo>
                  <a:cubicBezTo>
                    <a:pt x="21244" y="16856"/>
                    <a:pt x="20436" y="15428"/>
                    <a:pt x="19485" y="14283"/>
                  </a:cubicBezTo>
                  <a:cubicBezTo>
                    <a:pt x="17167" y="11493"/>
                    <a:pt x="14454" y="9072"/>
                    <a:pt x="12139" y="6278"/>
                  </a:cubicBezTo>
                  <a:cubicBezTo>
                    <a:pt x="9242" y="2782"/>
                    <a:pt x="5940" y="-1142"/>
                    <a:pt x="1976" y="310"/>
                  </a:cubicBezTo>
                  <a:cubicBezTo>
                    <a:pt x="626" y="805"/>
                    <a:pt x="-356" y="2111"/>
                    <a:pt x="124" y="3387"/>
                  </a:cubicBezTo>
                  <a:cubicBezTo>
                    <a:pt x="579" y="4596"/>
                    <a:pt x="2015" y="4705"/>
                    <a:pt x="3090" y="5287"/>
                  </a:cubicBezTo>
                  <a:cubicBezTo>
                    <a:pt x="3833" y="5689"/>
                    <a:pt x="4401" y="6363"/>
                    <a:pt x="5084" y="6869"/>
                  </a:cubicBezTo>
                  <a:cubicBezTo>
                    <a:pt x="5855" y="7441"/>
                    <a:pt x="6751" y="7809"/>
                    <a:pt x="7558" y="8301"/>
                  </a:cubicBezTo>
                  <a:cubicBezTo>
                    <a:pt x="8836" y="9081"/>
                    <a:pt x="9872" y="10163"/>
                    <a:pt x="10738" y="11434"/>
                  </a:cubicBezTo>
                  <a:cubicBezTo>
                    <a:pt x="12190" y="13565"/>
                    <a:pt x="14110" y="15505"/>
                    <a:pt x="15442" y="17182"/>
                  </a:cubicBezTo>
                  <a:cubicBezTo>
                    <a:pt x="17316" y="19541"/>
                    <a:pt x="19512" y="20458"/>
                    <a:pt x="20622" y="18149"/>
                  </a:cubicBezTo>
                  <a:close/>
                </a:path>
              </a:pathLst>
            </a:custGeom>
            <a:solidFill>
              <a:srgbClr val="0096FF">
                <a:alpha val="70000"/>
              </a:srgbClr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2" name="Shape 242"/>
            <p:cNvSpPr/>
            <p:nvPr/>
          </p:nvSpPr>
          <p:spPr>
            <a:xfrm>
              <a:off x="4461875" y="4252069"/>
              <a:ext cx="338103" cy="626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97" h="19628" extrusionOk="0">
                  <a:moveTo>
                    <a:pt x="2619" y="5406"/>
                  </a:moveTo>
                  <a:cubicBezTo>
                    <a:pt x="1663" y="6214"/>
                    <a:pt x="836" y="7072"/>
                    <a:pt x="485" y="8007"/>
                  </a:cubicBezTo>
                  <a:cubicBezTo>
                    <a:pt x="-20" y="9350"/>
                    <a:pt x="494" y="10717"/>
                    <a:pt x="896" y="12066"/>
                  </a:cubicBezTo>
                  <a:cubicBezTo>
                    <a:pt x="1218" y="13149"/>
                    <a:pt x="1466" y="14254"/>
                    <a:pt x="1020" y="15326"/>
                  </a:cubicBezTo>
                  <a:cubicBezTo>
                    <a:pt x="516" y="16536"/>
                    <a:pt x="-744" y="17810"/>
                    <a:pt x="601" y="18833"/>
                  </a:cubicBezTo>
                  <a:cubicBezTo>
                    <a:pt x="4125" y="21514"/>
                    <a:pt x="11750" y="16987"/>
                    <a:pt x="10963" y="11620"/>
                  </a:cubicBezTo>
                  <a:cubicBezTo>
                    <a:pt x="10750" y="10168"/>
                    <a:pt x="11120" y="8711"/>
                    <a:pt x="11925" y="7318"/>
                  </a:cubicBezTo>
                  <a:cubicBezTo>
                    <a:pt x="12561" y="6218"/>
                    <a:pt x="13509" y="5134"/>
                    <a:pt x="15305" y="4481"/>
                  </a:cubicBezTo>
                  <a:cubicBezTo>
                    <a:pt x="16815" y="3931"/>
                    <a:pt x="18831" y="3729"/>
                    <a:pt x="19700" y="2856"/>
                  </a:cubicBezTo>
                  <a:cubicBezTo>
                    <a:pt x="20856" y="1695"/>
                    <a:pt x="19363" y="286"/>
                    <a:pt x="16800" y="36"/>
                  </a:cubicBezTo>
                  <a:cubicBezTo>
                    <a:pt x="15541" y="-86"/>
                    <a:pt x="14281" y="122"/>
                    <a:pt x="13108" y="392"/>
                  </a:cubicBezTo>
                  <a:cubicBezTo>
                    <a:pt x="8683" y="1410"/>
                    <a:pt x="5176" y="3247"/>
                    <a:pt x="2619" y="5406"/>
                  </a:cubicBezTo>
                  <a:close/>
                </a:path>
              </a:pathLst>
            </a:custGeom>
            <a:solidFill>
              <a:srgbClr val="0096FF">
                <a:alpha val="70000"/>
              </a:srgbClr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3" name="Shape 243"/>
            <p:cNvSpPr/>
            <p:nvPr/>
          </p:nvSpPr>
          <p:spPr>
            <a:xfrm>
              <a:off x="4141888" y="5533003"/>
              <a:ext cx="260009" cy="183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93" h="19766" extrusionOk="0">
                  <a:moveTo>
                    <a:pt x="9720" y="19763"/>
                  </a:moveTo>
                  <a:cubicBezTo>
                    <a:pt x="12075" y="19817"/>
                    <a:pt x="14526" y="19006"/>
                    <a:pt x="15781" y="16142"/>
                  </a:cubicBezTo>
                  <a:cubicBezTo>
                    <a:pt x="16580" y="14320"/>
                    <a:pt x="16638" y="12036"/>
                    <a:pt x="17250" y="10072"/>
                  </a:cubicBezTo>
                  <a:cubicBezTo>
                    <a:pt x="18429" y="6286"/>
                    <a:pt x="20294" y="2040"/>
                    <a:pt x="18017" y="402"/>
                  </a:cubicBezTo>
                  <a:cubicBezTo>
                    <a:pt x="14980" y="-1783"/>
                    <a:pt x="14581" y="5533"/>
                    <a:pt x="12479" y="8277"/>
                  </a:cubicBezTo>
                  <a:cubicBezTo>
                    <a:pt x="9482" y="12189"/>
                    <a:pt x="-1306" y="3585"/>
                    <a:pt x="132" y="14502"/>
                  </a:cubicBezTo>
                  <a:cubicBezTo>
                    <a:pt x="480" y="17144"/>
                    <a:pt x="2194" y="17829"/>
                    <a:pt x="4047" y="18311"/>
                  </a:cubicBezTo>
                  <a:cubicBezTo>
                    <a:pt x="5711" y="18743"/>
                    <a:pt x="7680" y="19717"/>
                    <a:pt x="9720" y="19763"/>
                  </a:cubicBezTo>
                  <a:close/>
                </a:path>
              </a:pathLst>
            </a:custGeom>
            <a:solidFill>
              <a:srgbClr val="0096FF">
                <a:alpha val="70000"/>
              </a:srgbClr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4" name="Shape 244"/>
            <p:cNvSpPr/>
            <p:nvPr/>
          </p:nvSpPr>
          <p:spPr>
            <a:xfrm>
              <a:off x="5617987" y="2923968"/>
              <a:ext cx="943067" cy="764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8" h="21254" extrusionOk="0">
                  <a:moveTo>
                    <a:pt x="9750" y="9"/>
                  </a:moveTo>
                  <a:cubicBezTo>
                    <a:pt x="8109" y="-79"/>
                    <a:pt x="6505" y="522"/>
                    <a:pt x="5122" y="1637"/>
                  </a:cubicBezTo>
                  <a:cubicBezTo>
                    <a:pt x="3768" y="2730"/>
                    <a:pt x="2632" y="4326"/>
                    <a:pt x="2204" y="6376"/>
                  </a:cubicBezTo>
                  <a:cubicBezTo>
                    <a:pt x="1871" y="7975"/>
                    <a:pt x="2034" y="9675"/>
                    <a:pt x="1713" y="11261"/>
                  </a:cubicBezTo>
                  <a:cubicBezTo>
                    <a:pt x="1373" y="12945"/>
                    <a:pt x="521" y="14387"/>
                    <a:pt x="160" y="16054"/>
                  </a:cubicBezTo>
                  <a:cubicBezTo>
                    <a:pt x="-353" y="18425"/>
                    <a:pt x="394" y="21521"/>
                    <a:pt x="2068" y="21236"/>
                  </a:cubicBezTo>
                  <a:cubicBezTo>
                    <a:pt x="3240" y="21037"/>
                    <a:pt x="4148" y="20200"/>
                    <a:pt x="5107" y="19319"/>
                  </a:cubicBezTo>
                  <a:cubicBezTo>
                    <a:pt x="5991" y="18508"/>
                    <a:pt x="7003" y="17983"/>
                    <a:pt x="7989" y="17407"/>
                  </a:cubicBezTo>
                  <a:cubicBezTo>
                    <a:pt x="8983" y="16826"/>
                    <a:pt x="9957" y="16188"/>
                    <a:pt x="10967" y="15656"/>
                  </a:cubicBezTo>
                  <a:cubicBezTo>
                    <a:pt x="11781" y="15226"/>
                    <a:pt x="12615" y="14867"/>
                    <a:pt x="13461" y="14557"/>
                  </a:cubicBezTo>
                  <a:cubicBezTo>
                    <a:pt x="14110" y="14319"/>
                    <a:pt x="14766" y="14110"/>
                    <a:pt x="15428" y="13935"/>
                  </a:cubicBezTo>
                  <a:cubicBezTo>
                    <a:pt x="15944" y="13798"/>
                    <a:pt x="16463" y="13681"/>
                    <a:pt x="16982" y="13565"/>
                  </a:cubicBezTo>
                  <a:cubicBezTo>
                    <a:pt x="17589" y="13428"/>
                    <a:pt x="18197" y="13292"/>
                    <a:pt x="18792" y="13088"/>
                  </a:cubicBezTo>
                  <a:cubicBezTo>
                    <a:pt x="19290" y="12917"/>
                    <a:pt x="19787" y="12693"/>
                    <a:pt x="20190" y="12250"/>
                  </a:cubicBezTo>
                  <a:cubicBezTo>
                    <a:pt x="21159" y="11185"/>
                    <a:pt x="21247" y="9353"/>
                    <a:pt x="20839" y="7753"/>
                  </a:cubicBezTo>
                  <a:cubicBezTo>
                    <a:pt x="20459" y="6264"/>
                    <a:pt x="19775" y="4955"/>
                    <a:pt x="19073" y="3678"/>
                  </a:cubicBezTo>
                  <a:cubicBezTo>
                    <a:pt x="18401" y="2453"/>
                    <a:pt x="17630" y="1224"/>
                    <a:pt x="16496" y="899"/>
                  </a:cubicBezTo>
                  <a:cubicBezTo>
                    <a:pt x="15931" y="737"/>
                    <a:pt x="15365" y="836"/>
                    <a:pt x="14790" y="850"/>
                  </a:cubicBezTo>
                  <a:cubicBezTo>
                    <a:pt x="14088" y="868"/>
                    <a:pt x="13373" y="749"/>
                    <a:pt x="12679" y="590"/>
                  </a:cubicBezTo>
                  <a:cubicBezTo>
                    <a:pt x="11705" y="367"/>
                    <a:pt x="10739" y="62"/>
                    <a:pt x="9750" y="9"/>
                  </a:cubicBezTo>
                  <a:close/>
                </a:path>
              </a:pathLst>
            </a:custGeom>
            <a:solidFill>
              <a:srgbClr val="0096FF">
                <a:alpha val="70000"/>
              </a:srgbClr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5" name="Shape 245"/>
            <p:cNvSpPr/>
            <p:nvPr/>
          </p:nvSpPr>
          <p:spPr>
            <a:xfrm>
              <a:off x="3568012" y="1020919"/>
              <a:ext cx="201138" cy="177231"/>
            </a:xfrm>
            <a:prstGeom prst="ellipse">
              <a:avLst/>
            </a:prstGeom>
            <a:solidFill>
              <a:srgbClr val="0096FF">
                <a:alpha val="70000"/>
              </a:srgbClr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6" name="Shape 246"/>
            <p:cNvSpPr/>
            <p:nvPr/>
          </p:nvSpPr>
          <p:spPr>
            <a:xfrm>
              <a:off x="1804992" y="1290187"/>
              <a:ext cx="289934" cy="761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6" h="21227" extrusionOk="0">
                  <a:moveTo>
                    <a:pt x="2514" y="48"/>
                  </a:moveTo>
                  <a:cubicBezTo>
                    <a:pt x="5320" y="-234"/>
                    <a:pt x="6562" y="775"/>
                    <a:pt x="6971" y="2036"/>
                  </a:cubicBezTo>
                  <a:cubicBezTo>
                    <a:pt x="7363" y="3249"/>
                    <a:pt x="8647" y="4694"/>
                    <a:pt x="9037" y="6225"/>
                  </a:cubicBezTo>
                  <a:cubicBezTo>
                    <a:pt x="9515" y="8099"/>
                    <a:pt x="10554" y="9951"/>
                    <a:pt x="9778" y="11813"/>
                  </a:cubicBezTo>
                  <a:cubicBezTo>
                    <a:pt x="8957" y="13782"/>
                    <a:pt x="6161" y="15745"/>
                    <a:pt x="8148" y="17615"/>
                  </a:cubicBezTo>
                  <a:cubicBezTo>
                    <a:pt x="9029" y="18444"/>
                    <a:pt x="10895" y="19111"/>
                    <a:pt x="13179" y="19047"/>
                  </a:cubicBezTo>
                  <a:cubicBezTo>
                    <a:pt x="16527" y="18953"/>
                    <a:pt x="20898" y="17881"/>
                    <a:pt x="21304" y="19209"/>
                  </a:cubicBezTo>
                  <a:cubicBezTo>
                    <a:pt x="21430" y="19620"/>
                    <a:pt x="20583" y="19925"/>
                    <a:pt x="19682" y="20172"/>
                  </a:cubicBezTo>
                  <a:cubicBezTo>
                    <a:pt x="18349" y="20539"/>
                    <a:pt x="16810" y="20956"/>
                    <a:pt x="15019" y="21117"/>
                  </a:cubicBezTo>
                  <a:cubicBezTo>
                    <a:pt x="12253" y="21366"/>
                    <a:pt x="9436" y="21169"/>
                    <a:pt x="6830" y="20781"/>
                  </a:cubicBezTo>
                  <a:cubicBezTo>
                    <a:pt x="3958" y="20353"/>
                    <a:pt x="1177" y="19619"/>
                    <a:pt x="562" y="18405"/>
                  </a:cubicBezTo>
                  <a:cubicBezTo>
                    <a:pt x="174" y="17639"/>
                    <a:pt x="940" y="16882"/>
                    <a:pt x="1528" y="16138"/>
                  </a:cubicBezTo>
                  <a:cubicBezTo>
                    <a:pt x="2631" y="14743"/>
                    <a:pt x="3190" y="13294"/>
                    <a:pt x="3135" y="11838"/>
                  </a:cubicBezTo>
                  <a:lnTo>
                    <a:pt x="2815" y="7624"/>
                  </a:lnTo>
                  <a:cubicBezTo>
                    <a:pt x="2038" y="6713"/>
                    <a:pt x="1389" y="5787"/>
                    <a:pt x="872" y="4850"/>
                  </a:cubicBezTo>
                  <a:cubicBezTo>
                    <a:pt x="285" y="3787"/>
                    <a:pt x="-170" y="2706"/>
                    <a:pt x="62" y="1622"/>
                  </a:cubicBezTo>
                  <a:cubicBezTo>
                    <a:pt x="210" y="931"/>
                    <a:pt x="835" y="217"/>
                    <a:pt x="2514" y="48"/>
                  </a:cubicBezTo>
                  <a:close/>
                </a:path>
              </a:pathLst>
            </a:custGeom>
            <a:solidFill>
              <a:srgbClr val="0096FF">
                <a:alpha val="70000"/>
              </a:srgbClr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7" name="Shape 247"/>
            <p:cNvSpPr/>
            <p:nvPr/>
          </p:nvSpPr>
          <p:spPr>
            <a:xfrm>
              <a:off x="4809769" y="2175472"/>
              <a:ext cx="301275" cy="198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9" h="19930" extrusionOk="0">
                  <a:moveTo>
                    <a:pt x="14377" y="2805"/>
                  </a:moveTo>
                  <a:cubicBezTo>
                    <a:pt x="11981" y="544"/>
                    <a:pt x="8937" y="2275"/>
                    <a:pt x="6260" y="1177"/>
                  </a:cubicBezTo>
                  <a:cubicBezTo>
                    <a:pt x="3517" y="52"/>
                    <a:pt x="417" y="-1214"/>
                    <a:pt x="34" y="2316"/>
                  </a:cubicBezTo>
                  <a:cubicBezTo>
                    <a:pt x="-304" y="5425"/>
                    <a:pt x="1926" y="5983"/>
                    <a:pt x="4084" y="6704"/>
                  </a:cubicBezTo>
                  <a:cubicBezTo>
                    <a:pt x="5759" y="7263"/>
                    <a:pt x="7316" y="8946"/>
                    <a:pt x="8814" y="10477"/>
                  </a:cubicBezTo>
                  <a:cubicBezTo>
                    <a:pt x="10848" y="12556"/>
                    <a:pt x="13379" y="14350"/>
                    <a:pt x="14964" y="16956"/>
                  </a:cubicBezTo>
                  <a:cubicBezTo>
                    <a:pt x="15986" y="18636"/>
                    <a:pt x="16810" y="20386"/>
                    <a:pt x="18354" y="19822"/>
                  </a:cubicBezTo>
                  <a:cubicBezTo>
                    <a:pt x="21296" y="18748"/>
                    <a:pt x="20018" y="12497"/>
                    <a:pt x="17184" y="7434"/>
                  </a:cubicBezTo>
                  <a:cubicBezTo>
                    <a:pt x="16283" y="5824"/>
                    <a:pt x="15564" y="3925"/>
                    <a:pt x="14377" y="2805"/>
                  </a:cubicBezTo>
                  <a:close/>
                </a:path>
              </a:pathLst>
            </a:custGeom>
            <a:solidFill>
              <a:srgbClr val="0096FF">
                <a:alpha val="70000"/>
              </a:srgbClr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8" name="Shape 248"/>
            <p:cNvSpPr/>
            <p:nvPr/>
          </p:nvSpPr>
          <p:spPr>
            <a:xfrm>
              <a:off x="5330054" y="2358619"/>
              <a:ext cx="316019" cy="453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43" h="20983" extrusionOk="0">
                  <a:moveTo>
                    <a:pt x="7745" y="63"/>
                  </a:moveTo>
                  <a:cubicBezTo>
                    <a:pt x="6424" y="-200"/>
                    <a:pt x="5167" y="408"/>
                    <a:pt x="4180" y="1123"/>
                  </a:cubicBezTo>
                  <a:cubicBezTo>
                    <a:pt x="1169" y="3306"/>
                    <a:pt x="-410" y="6326"/>
                    <a:pt x="91" y="9376"/>
                  </a:cubicBezTo>
                  <a:cubicBezTo>
                    <a:pt x="614" y="12556"/>
                    <a:pt x="3290" y="15263"/>
                    <a:pt x="6592" y="17417"/>
                  </a:cubicBezTo>
                  <a:cubicBezTo>
                    <a:pt x="7844" y="18234"/>
                    <a:pt x="9186" y="18977"/>
                    <a:pt x="10613" y="19629"/>
                  </a:cubicBezTo>
                  <a:cubicBezTo>
                    <a:pt x="12812" y="20633"/>
                    <a:pt x="15382" y="21400"/>
                    <a:pt x="17785" y="20733"/>
                  </a:cubicBezTo>
                  <a:cubicBezTo>
                    <a:pt x="18863" y="20433"/>
                    <a:pt x="19757" y="19849"/>
                    <a:pt x="20129" y="19065"/>
                  </a:cubicBezTo>
                  <a:cubicBezTo>
                    <a:pt x="21190" y="16831"/>
                    <a:pt x="18076" y="15094"/>
                    <a:pt x="15653" y="13390"/>
                  </a:cubicBezTo>
                  <a:cubicBezTo>
                    <a:pt x="14205" y="12371"/>
                    <a:pt x="13035" y="11163"/>
                    <a:pt x="12272" y="9813"/>
                  </a:cubicBezTo>
                  <a:cubicBezTo>
                    <a:pt x="11539" y="8517"/>
                    <a:pt x="11181" y="7134"/>
                    <a:pt x="10917" y="5747"/>
                  </a:cubicBezTo>
                  <a:cubicBezTo>
                    <a:pt x="10706" y="4640"/>
                    <a:pt x="10472" y="3471"/>
                    <a:pt x="10095" y="2383"/>
                  </a:cubicBezTo>
                  <a:cubicBezTo>
                    <a:pt x="9743" y="1371"/>
                    <a:pt x="9126" y="337"/>
                    <a:pt x="7745" y="63"/>
                  </a:cubicBezTo>
                  <a:close/>
                </a:path>
              </a:pathLst>
            </a:custGeom>
            <a:solidFill>
              <a:srgbClr val="0096FF">
                <a:alpha val="70000"/>
              </a:srgbClr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9" name="Shape 249"/>
            <p:cNvSpPr/>
            <p:nvPr/>
          </p:nvSpPr>
          <p:spPr>
            <a:xfrm rot="6678440">
              <a:off x="1837793" y="3427704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0" name="Shape 250"/>
            <p:cNvSpPr/>
            <p:nvPr/>
          </p:nvSpPr>
          <p:spPr>
            <a:xfrm rot="2452302">
              <a:off x="3999455" y="5762387"/>
              <a:ext cx="77907" cy="165633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1" name="Shape 251"/>
            <p:cNvSpPr/>
            <p:nvPr/>
          </p:nvSpPr>
          <p:spPr>
            <a:xfrm rot="780000">
              <a:off x="4141985" y="5808719"/>
              <a:ext cx="77907" cy="165632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2" name="Shape 252"/>
            <p:cNvSpPr/>
            <p:nvPr/>
          </p:nvSpPr>
          <p:spPr>
            <a:xfrm rot="3037806">
              <a:off x="3988915" y="5639286"/>
              <a:ext cx="77907" cy="165632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3" name="Shape 253"/>
            <p:cNvSpPr/>
            <p:nvPr/>
          </p:nvSpPr>
          <p:spPr>
            <a:xfrm rot="1500179">
              <a:off x="3850800" y="5922366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4" name="Shape 254"/>
            <p:cNvSpPr/>
            <p:nvPr/>
          </p:nvSpPr>
          <p:spPr>
            <a:xfrm rot="19355004">
              <a:off x="4233281" y="5733133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5" name="Shape 255"/>
            <p:cNvSpPr/>
            <p:nvPr/>
          </p:nvSpPr>
          <p:spPr>
            <a:xfrm rot="20798406">
              <a:off x="4227778" y="5974428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71149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1-16 at 10.42.36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2" t="47660" b="7359"/>
          <a:stretch/>
        </p:blipFill>
        <p:spPr>
          <a:xfrm>
            <a:off x="1515183" y="3205631"/>
            <a:ext cx="6735287" cy="203916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37193" y="2916268"/>
            <a:ext cx="6528643" cy="317500"/>
          </a:xfrm>
          <a:prstGeom prst="rect">
            <a:avLst/>
          </a:prstGeom>
          <a:solidFill>
            <a:srgbClr val="FFFFFF"/>
          </a:solidFill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39" name="TextBox 66"/>
          <p:cNvSpPr txBox="1"/>
          <p:nvPr/>
        </p:nvSpPr>
        <p:spPr>
          <a:xfrm>
            <a:off x="-662" y="3665364"/>
            <a:ext cx="12881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latin typeface="Century Gothic"/>
                <a:cs typeface="Century Gothic"/>
              </a:rPr>
              <a:t> net </a:t>
            </a:r>
          </a:p>
          <a:p>
            <a:pPr algn="ctr"/>
            <a:r>
              <a:rPr lang="en-US" sz="1400" b="1" dirty="0" smtClean="0">
                <a:latin typeface="Century Gothic"/>
                <a:cs typeface="Century Gothic"/>
              </a:rPr>
              <a:t>CO</a:t>
            </a:r>
            <a:r>
              <a:rPr lang="en-US" sz="1400" b="1" dirty="0">
                <a:latin typeface="Century Gothic"/>
                <a:cs typeface="Century Gothic"/>
              </a:rPr>
              <a:t>S</a:t>
            </a:r>
            <a:endParaRPr lang="en-US" sz="1400" b="1" dirty="0" smtClean="0">
              <a:latin typeface="Century Gothic"/>
              <a:cs typeface="Century Gothic"/>
            </a:endParaRPr>
          </a:p>
          <a:p>
            <a:pPr algn="ctr"/>
            <a:r>
              <a:rPr lang="en-US" sz="1400" b="1" dirty="0" smtClean="0">
                <a:latin typeface="Century Gothic"/>
                <a:cs typeface="Century Gothic"/>
              </a:rPr>
              <a:t>flux</a:t>
            </a:r>
            <a:endParaRPr lang="en-US" sz="1400" b="1" baseline="-25000" dirty="0" smtClean="0">
              <a:latin typeface="Century Gothic"/>
              <a:cs typeface="Century Gothic"/>
            </a:endParaRPr>
          </a:p>
          <a:p>
            <a:pPr algn="ctr"/>
            <a:r>
              <a:rPr lang="en-US" sz="1400" dirty="0" smtClean="0">
                <a:latin typeface="Century Gothic"/>
                <a:cs typeface="Century Gothic"/>
              </a:rPr>
              <a:t>[</a:t>
            </a:r>
            <a:r>
              <a:rPr lang="en-US" sz="1400" dirty="0" err="1" smtClean="0">
                <a:latin typeface="Century Gothic"/>
                <a:cs typeface="Century Gothic"/>
              </a:rPr>
              <a:t>pmol</a:t>
            </a:r>
            <a:r>
              <a:rPr lang="en-US" sz="1400" dirty="0" smtClean="0">
                <a:latin typeface="Century Gothic"/>
                <a:cs typeface="Century Gothic"/>
              </a:rPr>
              <a:t> m</a:t>
            </a:r>
            <a:r>
              <a:rPr lang="en-US" sz="1400" baseline="30000" dirty="0" smtClean="0">
                <a:latin typeface="Century Gothic"/>
                <a:cs typeface="Century Gothic"/>
              </a:rPr>
              <a:t>-2 </a:t>
            </a:r>
            <a:r>
              <a:rPr lang="en-US" sz="1400" dirty="0" smtClean="0">
                <a:latin typeface="Century Gothic"/>
                <a:cs typeface="Century Gothic"/>
              </a:rPr>
              <a:t>s</a:t>
            </a:r>
            <a:r>
              <a:rPr lang="en-US" sz="1400" baseline="30000" dirty="0" smtClean="0">
                <a:latin typeface="Century Gothic"/>
                <a:cs typeface="Century Gothic"/>
              </a:rPr>
              <a:t>-1</a:t>
            </a:r>
            <a:r>
              <a:rPr lang="en-US" sz="1400" dirty="0" smtClean="0">
                <a:latin typeface="Century Gothic"/>
                <a:cs typeface="Century Gothic"/>
              </a:rPr>
              <a:t>]</a:t>
            </a:r>
            <a:endParaRPr lang="en-US" sz="1400" dirty="0">
              <a:latin typeface="Century Gothic"/>
              <a:cs typeface="Century Gothic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11211" y="94479"/>
            <a:ext cx="876009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 smtClean="0">
                <a:latin typeface="Century Gothic"/>
                <a:cs typeface="Century Gothic"/>
              </a:rPr>
              <a:t>COS fluxes may be sensitive to fungal community size</a:t>
            </a:r>
            <a:endParaRPr lang="en-GB" sz="2600" b="1" dirty="0">
              <a:latin typeface="Century Gothic"/>
              <a:cs typeface="Century Gothic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676381" y="6606970"/>
            <a:ext cx="14676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err="1" smtClean="0">
                <a:latin typeface="Century Gothic"/>
                <a:cs typeface="Century Gothic"/>
              </a:rPr>
              <a:t>Sauze</a:t>
            </a:r>
            <a:r>
              <a:rPr lang="en-GB" sz="1200" dirty="0" smtClean="0">
                <a:latin typeface="Century Gothic"/>
                <a:cs typeface="Century Gothic"/>
              </a:rPr>
              <a:t> et al., 2017</a:t>
            </a:r>
            <a:endParaRPr lang="en-US" sz="1200" dirty="0"/>
          </a:p>
        </p:txBody>
      </p:sp>
      <p:sp>
        <p:nvSpPr>
          <p:cNvPr id="92" name="TextBox 91"/>
          <p:cNvSpPr txBox="1"/>
          <p:nvPr/>
        </p:nvSpPr>
        <p:spPr>
          <a:xfrm>
            <a:off x="1203982" y="3790753"/>
            <a:ext cx="321046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entury Gothic"/>
                <a:cs typeface="Century Gothic"/>
              </a:rPr>
              <a:t>-1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203982" y="4187363"/>
            <a:ext cx="321046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entury Gothic"/>
                <a:cs typeface="Century Gothic"/>
              </a:rPr>
              <a:t>-2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791796" y="5206558"/>
            <a:ext cx="440520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entury Gothic"/>
                <a:cs typeface="Century Gothic"/>
              </a:rPr>
              <a:t>800</a:t>
            </a:r>
          </a:p>
        </p:txBody>
      </p:sp>
      <p:sp>
        <p:nvSpPr>
          <p:cNvPr id="97" name="TextBox 66"/>
          <p:cNvSpPr txBox="1"/>
          <p:nvPr/>
        </p:nvSpPr>
        <p:spPr>
          <a:xfrm>
            <a:off x="3264159" y="5575857"/>
            <a:ext cx="2847613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latin typeface="Century Gothic"/>
                <a:cs typeface="Century Gothic"/>
              </a:rPr>
              <a:t>   Number of gene copies (10</a:t>
            </a:r>
            <a:r>
              <a:rPr lang="en-US" sz="1400" b="1" baseline="30000" dirty="0" smtClean="0">
                <a:latin typeface="Century Gothic"/>
                <a:cs typeface="Century Gothic"/>
              </a:rPr>
              <a:t>7</a:t>
            </a:r>
            <a:r>
              <a:rPr lang="en-US" sz="1400" b="1" dirty="0" smtClean="0">
                <a:latin typeface="Century Gothic"/>
                <a:cs typeface="Century Gothic"/>
              </a:rPr>
              <a:t>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255077" y="3392534"/>
            <a:ext cx="269951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entury Gothic"/>
                <a:cs typeface="Century Gothic"/>
              </a:rPr>
              <a:t>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908157" y="5206558"/>
            <a:ext cx="525805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entury Gothic"/>
                <a:cs typeface="Century Gothic"/>
              </a:rPr>
              <a:t>1600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203982" y="4571063"/>
            <a:ext cx="321046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entury Gothic"/>
                <a:cs typeface="Century Gothic"/>
              </a:rPr>
              <a:t>-</a:t>
            </a:r>
            <a:r>
              <a:rPr lang="en-US" sz="1200" dirty="0">
                <a:latin typeface="Century Gothic"/>
                <a:cs typeface="Century Gothic"/>
              </a:rPr>
              <a:t>3</a:t>
            </a:r>
            <a:endParaRPr lang="en-US" sz="1200" dirty="0" smtClean="0">
              <a:latin typeface="Century Gothic"/>
              <a:cs typeface="Century Gothic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203982" y="4967799"/>
            <a:ext cx="321046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entury Gothic"/>
                <a:cs typeface="Century Gothic"/>
              </a:rPr>
              <a:t>-4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287810" y="5206558"/>
            <a:ext cx="525805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entury Gothic"/>
                <a:cs typeface="Century Gothic"/>
              </a:rPr>
              <a:t>1200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577984" y="5206558"/>
            <a:ext cx="355235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entury Gothic"/>
                <a:cs typeface="Century Gothic"/>
              </a:rPr>
              <a:t>10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173988" y="5206558"/>
            <a:ext cx="355235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entury Gothic"/>
                <a:cs typeface="Century Gothic"/>
              </a:rPr>
              <a:t>15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345799" y="5206558"/>
            <a:ext cx="355235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entury Gothic"/>
                <a:cs typeface="Century Gothic"/>
              </a:rPr>
              <a:t>25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796958" y="5206558"/>
            <a:ext cx="355235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entury Gothic"/>
                <a:cs typeface="Century Gothic"/>
              </a:rPr>
              <a:t>20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952803" y="5206558"/>
            <a:ext cx="440520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entury Gothic"/>
                <a:cs typeface="Century Gothic"/>
              </a:rPr>
              <a:t>200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7537280" y="5206558"/>
            <a:ext cx="525805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entury Gothic"/>
                <a:cs typeface="Century Gothic"/>
              </a:rPr>
              <a:t>1000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6715038" y="5206558"/>
            <a:ext cx="440520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atin typeface="Century Gothic"/>
                <a:cs typeface="Century Gothic"/>
              </a:rPr>
              <a:t>6</a:t>
            </a:r>
            <a:r>
              <a:rPr lang="en-US" sz="1200" dirty="0" smtClean="0">
                <a:latin typeface="Century Gothic"/>
                <a:cs typeface="Century Gothic"/>
              </a:rPr>
              <a:t>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88514" y="1150529"/>
            <a:ext cx="94797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Century Gothic"/>
                <a:cs typeface="Century Gothic"/>
                <a:sym typeface="Gill Sans"/>
              </a:rPr>
              <a:t>b</a:t>
            </a:r>
            <a:r>
              <a:rPr kumimoji="0" lang="en-US" sz="1600" b="1" i="0" u="none" strike="noStrike" cap="none" spc="0" normalizeH="0" baseline="0" dirty="0" smtClean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Century Gothic"/>
                <a:cs typeface="Century Gothic"/>
                <a:sym typeface="Gill Sans"/>
              </a:rPr>
              <a:t>acteria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chemeClr val="accent4">
                    <a:lumMod val="75000"/>
                  </a:schemeClr>
                </a:solidFill>
                <a:latin typeface="Century Gothic"/>
                <a:cs typeface="Century Gothic"/>
                <a:sym typeface="Gill Sans"/>
              </a:rPr>
              <a:t>16S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uFillTx/>
              <a:latin typeface="Century Gothic"/>
              <a:cs typeface="Century Gothic"/>
              <a:sym typeface="Gill Sans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383669" y="1150529"/>
            <a:ext cx="590907" cy="59503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dirty="0">
                <a:solidFill>
                  <a:srgbClr val="948A54"/>
                </a:solidFill>
                <a:latin typeface="Century Gothic"/>
                <a:cs typeface="Century Gothic"/>
                <a:sym typeface="Gill Sans"/>
              </a:rPr>
              <a:t>f</a:t>
            </a:r>
            <a:r>
              <a:rPr kumimoji="0" lang="en-US" sz="1600" b="1" i="0" u="none" strike="noStrike" cap="none" spc="0" normalizeH="0" baseline="0" dirty="0" smtClean="0">
                <a:ln>
                  <a:noFill/>
                </a:ln>
                <a:solidFill>
                  <a:srgbClr val="948A54"/>
                </a:solidFill>
                <a:effectLst/>
                <a:uFillTx/>
                <a:latin typeface="Century Gothic"/>
                <a:cs typeface="Century Gothic"/>
                <a:sym typeface="Gill Sans"/>
              </a:rPr>
              <a:t>ungi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948A54"/>
                </a:solidFill>
                <a:latin typeface="Century Gothic"/>
                <a:cs typeface="Century Gothic"/>
                <a:sym typeface="Gill Sans"/>
              </a:rPr>
              <a:t>18S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rgbClr val="948A54"/>
              </a:solidFill>
              <a:effectLst/>
              <a:uFillTx/>
              <a:latin typeface="Century Gothic"/>
              <a:cs typeface="Century Gothic"/>
              <a:sym typeface="Gill Sans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466066" y="1150529"/>
            <a:ext cx="68949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Century Gothic"/>
                <a:cs typeface="Century Gothic"/>
                <a:sym typeface="Gill Sans"/>
              </a:rPr>
              <a:t>a</a:t>
            </a:r>
            <a:r>
              <a:rPr kumimoji="0" lang="en-US" sz="1600" b="1" i="0" u="none" strike="noStrike" cap="none" spc="0" normalizeH="0" baseline="0" dirty="0" smtClean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FillTx/>
                <a:latin typeface="Century Gothic"/>
                <a:cs typeface="Century Gothic"/>
                <a:sym typeface="Gill Sans"/>
              </a:rPr>
              <a:t>lgae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Century Gothic"/>
                <a:cs typeface="Century Gothic"/>
                <a:sym typeface="Gill Sans"/>
              </a:rPr>
              <a:t>23S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FillTx/>
              <a:latin typeface="Century Gothic"/>
              <a:cs typeface="Century Gothic"/>
              <a:sym typeface="Gill San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056416" y="4391062"/>
            <a:ext cx="1480863" cy="663795"/>
          </a:xfrm>
          <a:prstGeom prst="rect">
            <a:avLst/>
          </a:prstGeom>
          <a:solidFill>
            <a:srgbClr val="FFFFFF"/>
          </a:solidFill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622565" y="3289672"/>
            <a:ext cx="180000" cy="180000"/>
          </a:xfrm>
          <a:prstGeom prst="rect">
            <a:avLst/>
          </a:prstGeom>
          <a:solidFill>
            <a:srgbClr val="FFFFFF"/>
          </a:solidFill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523417" y="3302534"/>
            <a:ext cx="180000" cy="180000"/>
          </a:xfrm>
          <a:prstGeom prst="rect">
            <a:avLst/>
          </a:prstGeom>
          <a:solidFill>
            <a:srgbClr val="FFFFFF"/>
          </a:solidFill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406109" y="3301820"/>
            <a:ext cx="180000" cy="180000"/>
          </a:xfrm>
          <a:prstGeom prst="rect">
            <a:avLst/>
          </a:prstGeom>
          <a:solidFill>
            <a:srgbClr val="FFFFFF"/>
          </a:solidFill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pic>
        <p:nvPicPr>
          <p:cNvPr id="51" name="Picture 50" descr="Screen Shot 2016-10-13 at 10.29.27 AM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370" y="1785568"/>
            <a:ext cx="1080000" cy="1080000"/>
          </a:xfrm>
          <a:prstGeom prst="ellipse">
            <a:avLst/>
          </a:prstGeom>
          <a:ln w="57150" cmpd="sng">
            <a:solidFill>
              <a:srgbClr val="948A54"/>
            </a:solidFill>
          </a:ln>
        </p:spPr>
      </p:pic>
      <p:pic>
        <p:nvPicPr>
          <p:cNvPr id="52" name="Picture 51" descr="Screen Shot 2016-10-13 at 10.20.36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417" y="1785568"/>
            <a:ext cx="1188000" cy="1092362"/>
          </a:xfrm>
          <a:prstGeom prst="ellipse">
            <a:avLst/>
          </a:prstGeom>
          <a:ln w="57150" cmpd="sng">
            <a:solidFill>
              <a:schemeClr val="accent5">
                <a:lumMod val="75000"/>
              </a:schemeClr>
            </a:solidFill>
          </a:ln>
        </p:spPr>
      </p:pic>
      <p:pic>
        <p:nvPicPr>
          <p:cNvPr id="54" name="Picture 53" descr="Screen Shot 2016-10-13 at 10.36.08 AM.png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056" y="1785568"/>
            <a:ext cx="1080000" cy="1080000"/>
          </a:xfrm>
          <a:prstGeom prst="ellipse">
            <a:avLst/>
          </a:prstGeom>
          <a:ln w="57150" cmpd="sng">
            <a:solidFill>
              <a:schemeClr val="accent4">
                <a:lumMod val="75000"/>
              </a:schemeClr>
            </a:solidFill>
          </a:ln>
        </p:spPr>
      </p:pic>
      <p:sp>
        <p:nvSpPr>
          <p:cNvPr id="5" name="Oval 4"/>
          <p:cNvSpPr/>
          <p:nvPr/>
        </p:nvSpPr>
        <p:spPr>
          <a:xfrm>
            <a:off x="3412459" y="3945500"/>
            <a:ext cx="74812" cy="72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3412459" y="3742300"/>
            <a:ext cx="74812" cy="72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2026402" y="3639883"/>
            <a:ext cx="74812" cy="72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2026402" y="3385883"/>
            <a:ext cx="74812" cy="72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790408" y="4391062"/>
            <a:ext cx="72000" cy="72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1785154" y="4682225"/>
            <a:ext cx="72000" cy="72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1587208" y="4372012"/>
            <a:ext cx="72000" cy="72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587208" y="4211826"/>
            <a:ext cx="72000" cy="72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iamond 11"/>
          <p:cNvSpPr/>
          <p:nvPr/>
        </p:nvSpPr>
        <p:spPr>
          <a:xfrm>
            <a:off x="2337921" y="4762193"/>
            <a:ext cx="108000" cy="108000"/>
          </a:xfrm>
          <a:prstGeom prst="diamond">
            <a:avLst/>
          </a:prstGeom>
          <a:solidFill>
            <a:srgbClr val="604A7B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Diamond 78"/>
          <p:cNvSpPr/>
          <p:nvPr/>
        </p:nvSpPr>
        <p:spPr>
          <a:xfrm>
            <a:off x="2337921" y="4700225"/>
            <a:ext cx="108000" cy="108000"/>
          </a:xfrm>
          <a:prstGeom prst="diamond">
            <a:avLst/>
          </a:prstGeom>
          <a:solidFill>
            <a:srgbClr val="604A7B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Diamond 79"/>
          <p:cNvSpPr/>
          <p:nvPr/>
        </p:nvSpPr>
        <p:spPr>
          <a:xfrm>
            <a:off x="1766104" y="3852093"/>
            <a:ext cx="108000" cy="108000"/>
          </a:xfrm>
          <a:prstGeom prst="diamond">
            <a:avLst/>
          </a:prstGeom>
          <a:solidFill>
            <a:srgbClr val="604A7B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Diamond 80"/>
          <p:cNvSpPr/>
          <p:nvPr/>
        </p:nvSpPr>
        <p:spPr>
          <a:xfrm>
            <a:off x="1766104" y="3667943"/>
            <a:ext cx="108000" cy="108000"/>
          </a:xfrm>
          <a:prstGeom prst="diamond">
            <a:avLst/>
          </a:prstGeom>
          <a:solidFill>
            <a:srgbClr val="604A7B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>
            <a:off x="2494162" y="3950800"/>
            <a:ext cx="108000" cy="108000"/>
          </a:xfrm>
          <a:prstGeom prst="triangle">
            <a:avLst/>
          </a:prstGeom>
          <a:solidFill>
            <a:srgbClr val="604A7B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Isosceles Triangle 81"/>
          <p:cNvSpPr/>
          <p:nvPr/>
        </p:nvSpPr>
        <p:spPr>
          <a:xfrm>
            <a:off x="2494162" y="3849150"/>
            <a:ext cx="108000" cy="108000"/>
          </a:xfrm>
          <a:prstGeom prst="triangle">
            <a:avLst/>
          </a:prstGeom>
          <a:solidFill>
            <a:srgbClr val="604A7B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Isosceles Triangle 82"/>
          <p:cNvSpPr/>
          <p:nvPr/>
        </p:nvSpPr>
        <p:spPr>
          <a:xfrm>
            <a:off x="1720266" y="3721943"/>
            <a:ext cx="108000" cy="108000"/>
          </a:xfrm>
          <a:prstGeom prst="triangle">
            <a:avLst/>
          </a:prstGeom>
          <a:solidFill>
            <a:srgbClr val="604A7B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Isosceles Triangle 83"/>
          <p:cNvSpPr/>
          <p:nvPr/>
        </p:nvSpPr>
        <p:spPr>
          <a:xfrm>
            <a:off x="1728858" y="3570033"/>
            <a:ext cx="108000" cy="108000"/>
          </a:xfrm>
          <a:prstGeom prst="triangle">
            <a:avLst/>
          </a:prstGeom>
          <a:solidFill>
            <a:srgbClr val="604A7B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4097535" y="3643593"/>
            <a:ext cx="74812" cy="72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4097535" y="3380426"/>
            <a:ext cx="74812" cy="72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491817" y="3742300"/>
            <a:ext cx="74812" cy="72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4491817" y="3945500"/>
            <a:ext cx="74812" cy="72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Isosceles Triangle 95"/>
          <p:cNvSpPr/>
          <p:nvPr/>
        </p:nvSpPr>
        <p:spPr>
          <a:xfrm>
            <a:off x="3750476" y="3570033"/>
            <a:ext cx="108000" cy="108000"/>
          </a:xfrm>
          <a:prstGeom prst="triangle">
            <a:avLst/>
          </a:prstGeom>
          <a:solidFill>
            <a:srgbClr val="77933C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Isosceles Triangle 98"/>
          <p:cNvSpPr/>
          <p:nvPr/>
        </p:nvSpPr>
        <p:spPr>
          <a:xfrm>
            <a:off x="3750476" y="3737573"/>
            <a:ext cx="108000" cy="108000"/>
          </a:xfrm>
          <a:prstGeom prst="triangle">
            <a:avLst/>
          </a:prstGeom>
          <a:solidFill>
            <a:srgbClr val="77933C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Isosceles Triangle 100"/>
          <p:cNvSpPr/>
          <p:nvPr/>
        </p:nvSpPr>
        <p:spPr>
          <a:xfrm>
            <a:off x="5181269" y="3849150"/>
            <a:ext cx="108000" cy="108000"/>
          </a:xfrm>
          <a:prstGeom prst="triangle">
            <a:avLst/>
          </a:prstGeom>
          <a:solidFill>
            <a:srgbClr val="77933C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Isosceles Triangle 101"/>
          <p:cNvSpPr/>
          <p:nvPr/>
        </p:nvSpPr>
        <p:spPr>
          <a:xfrm>
            <a:off x="5181269" y="3960093"/>
            <a:ext cx="108000" cy="108000"/>
          </a:xfrm>
          <a:prstGeom prst="triangle">
            <a:avLst/>
          </a:prstGeom>
          <a:solidFill>
            <a:srgbClr val="77933C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362909" y="4211826"/>
            <a:ext cx="72000" cy="72000"/>
          </a:xfrm>
          <a:prstGeom prst="rect">
            <a:avLst/>
          </a:prstGeom>
          <a:solidFill>
            <a:srgbClr val="77933C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362909" y="4372012"/>
            <a:ext cx="72000" cy="72000"/>
          </a:xfrm>
          <a:prstGeom prst="rect">
            <a:avLst/>
          </a:prstGeom>
          <a:solidFill>
            <a:srgbClr val="77933C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340719" y="4690193"/>
            <a:ext cx="72000" cy="72000"/>
          </a:xfrm>
          <a:prstGeom prst="rect">
            <a:avLst/>
          </a:prstGeom>
          <a:solidFill>
            <a:srgbClr val="77933C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5340719" y="4392362"/>
            <a:ext cx="72000" cy="72000"/>
          </a:xfrm>
          <a:prstGeom prst="rect">
            <a:avLst/>
          </a:prstGeom>
          <a:solidFill>
            <a:srgbClr val="77933C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Diamond 106"/>
          <p:cNvSpPr/>
          <p:nvPr/>
        </p:nvSpPr>
        <p:spPr>
          <a:xfrm>
            <a:off x="3750476" y="3852093"/>
            <a:ext cx="108000" cy="108000"/>
          </a:xfrm>
          <a:prstGeom prst="diamond">
            <a:avLst/>
          </a:prstGeom>
          <a:solidFill>
            <a:srgbClr val="77933C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Diamond 107"/>
          <p:cNvSpPr/>
          <p:nvPr/>
        </p:nvSpPr>
        <p:spPr>
          <a:xfrm>
            <a:off x="3750476" y="3657883"/>
            <a:ext cx="108000" cy="108000"/>
          </a:xfrm>
          <a:prstGeom prst="diamond">
            <a:avLst/>
          </a:prstGeom>
          <a:solidFill>
            <a:srgbClr val="77933C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Diamond 108"/>
          <p:cNvSpPr/>
          <p:nvPr/>
        </p:nvSpPr>
        <p:spPr>
          <a:xfrm>
            <a:off x="5181269" y="4708193"/>
            <a:ext cx="108000" cy="108000"/>
          </a:xfrm>
          <a:prstGeom prst="diamond">
            <a:avLst/>
          </a:prstGeom>
          <a:solidFill>
            <a:srgbClr val="77933C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Diamond 109"/>
          <p:cNvSpPr/>
          <p:nvPr/>
        </p:nvSpPr>
        <p:spPr>
          <a:xfrm>
            <a:off x="5181269" y="4740062"/>
            <a:ext cx="108000" cy="108000"/>
          </a:xfrm>
          <a:prstGeom prst="diamond">
            <a:avLst/>
          </a:prstGeom>
          <a:solidFill>
            <a:srgbClr val="77933C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4706957" y="3667943"/>
            <a:ext cx="445235" cy="292150"/>
          </a:xfrm>
          <a:prstGeom prst="rect">
            <a:avLst/>
          </a:prstGeom>
          <a:solidFill>
            <a:srgbClr val="FFFFFF"/>
          </a:solidFill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3806356" y="4068093"/>
            <a:ext cx="445235" cy="292150"/>
          </a:xfrm>
          <a:prstGeom prst="rect">
            <a:avLst/>
          </a:prstGeom>
          <a:solidFill>
            <a:srgbClr val="FFFFFF"/>
          </a:solidFill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5863426" y="4211826"/>
            <a:ext cx="72000" cy="72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5863426" y="4372012"/>
            <a:ext cx="72000" cy="72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5792482" y="4677285"/>
            <a:ext cx="72000" cy="72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5792482" y="4392362"/>
            <a:ext cx="72000" cy="72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Isosceles Triangle 117"/>
          <p:cNvSpPr/>
          <p:nvPr/>
        </p:nvSpPr>
        <p:spPr>
          <a:xfrm>
            <a:off x="7675884" y="3855563"/>
            <a:ext cx="108000" cy="108000"/>
          </a:xfrm>
          <a:prstGeom prst="triangle">
            <a:avLst/>
          </a:prstGeom>
          <a:solidFill>
            <a:srgbClr val="31859C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Isosceles Triangle 118"/>
          <p:cNvSpPr/>
          <p:nvPr/>
        </p:nvSpPr>
        <p:spPr>
          <a:xfrm>
            <a:off x="7675884" y="3945500"/>
            <a:ext cx="108000" cy="108000"/>
          </a:xfrm>
          <a:prstGeom prst="triangle">
            <a:avLst/>
          </a:prstGeom>
          <a:solidFill>
            <a:srgbClr val="31859C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Isosceles Triangle 119"/>
          <p:cNvSpPr/>
          <p:nvPr/>
        </p:nvSpPr>
        <p:spPr>
          <a:xfrm>
            <a:off x="5782322" y="3557364"/>
            <a:ext cx="108000" cy="108000"/>
          </a:xfrm>
          <a:prstGeom prst="triangle">
            <a:avLst/>
          </a:prstGeom>
          <a:solidFill>
            <a:srgbClr val="31859C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Isosceles Triangle 120"/>
          <p:cNvSpPr/>
          <p:nvPr/>
        </p:nvSpPr>
        <p:spPr>
          <a:xfrm>
            <a:off x="5782322" y="3725004"/>
            <a:ext cx="108000" cy="108000"/>
          </a:xfrm>
          <a:prstGeom prst="triangle">
            <a:avLst/>
          </a:prstGeom>
          <a:solidFill>
            <a:srgbClr val="31859C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5869562" y="3385883"/>
            <a:ext cx="74812" cy="72000"/>
          </a:xfrm>
          <a:prstGeom prst="ellipse">
            <a:avLst/>
          </a:prstGeom>
          <a:solidFill>
            <a:srgbClr val="31859C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5869562" y="3643593"/>
            <a:ext cx="74812" cy="72000"/>
          </a:xfrm>
          <a:prstGeom prst="ellipse">
            <a:avLst/>
          </a:prstGeom>
          <a:solidFill>
            <a:srgbClr val="31859C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6824602" y="3739943"/>
            <a:ext cx="74812" cy="72000"/>
          </a:xfrm>
          <a:prstGeom prst="ellipse">
            <a:avLst/>
          </a:prstGeom>
          <a:solidFill>
            <a:srgbClr val="31859C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6829682" y="3933423"/>
            <a:ext cx="74812" cy="72000"/>
          </a:xfrm>
          <a:prstGeom prst="ellipse">
            <a:avLst/>
          </a:prstGeom>
          <a:solidFill>
            <a:srgbClr val="31859C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Diamond 126"/>
          <p:cNvSpPr/>
          <p:nvPr/>
        </p:nvSpPr>
        <p:spPr>
          <a:xfrm>
            <a:off x="5782322" y="3847013"/>
            <a:ext cx="108000" cy="108000"/>
          </a:xfrm>
          <a:prstGeom prst="diamond">
            <a:avLst/>
          </a:prstGeom>
          <a:solidFill>
            <a:srgbClr val="31859C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Diamond 127"/>
          <p:cNvSpPr/>
          <p:nvPr/>
        </p:nvSpPr>
        <p:spPr>
          <a:xfrm>
            <a:off x="5782322" y="3648333"/>
            <a:ext cx="108000" cy="108000"/>
          </a:xfrm>
          <a:prstGeom prst="diamond">
            <a:avLst/>
          </a:prstGeom>
          <a:solidFill>
            <a:srgbClr val="31859C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Diamond 128"/>
          <p:cNvSpPr/>
          <p:nvPr/>
        </p:nvSpPr>
        <p:spPr>
          <a:xfrm>
            <a:off x="7675884" y="4757113"/>
            <a:ext cx="108000" cy="108000"/>
          </a:xfrm>
          <a:prstGeom prst="diamond">
            <a:avLst/>
          </a:prstGeom>
          <a:solidFill>
            <a:srgbClr val="31859C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Diamond 129"/>
          <p:cNvSpPr/>
          <p:nvPr/>
        </p:nvSpPr>
        <p:spPr>
          <a:xfrm>
            <a:off x="7675884" y="4702741"/>
            <a:ext cx="108000" cy="108000"/>
          </a:xfrm>
          <a:prstGeom prst="diamond">
            <a:avLst/>
          </a:prstGeom>
          <a:solidFill>
            <a:srgbClr val="31859C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314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37193" y="2916268"/>
            <a:ext cx="6528643" cy="317500"/>
          </a:xfrm>
          <a:prstGeom prst="rect">
            <a:avLst/>
          </a:prstGeom>
          <a:solidFill>
            <a:srgbClr val="FFFFFF"/>
          </a:solidFill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39" name="TextBox 66"/>
          <p:cNvSpPr txBox="1"/>
          <p:nvPr/>
        </p:nvSpPr>
        <p:spPr>
          <a:xfrm>
            <a:off x="2082138" y="3665364"/>
            <a:ext cx="12881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latin typeface="Century Gothic"/>
                <a:cs typeface="Century Gothic"/>
              </a:rPr>
              <a:t> net </a:t>
            </a:r>
          </a:p>
          <a:p>
            <a:pPr algn="ctr"/>
            <a:r>
              <a:rPr lang="en-US" sz="1400" b="1" dirty="0" smtClean="0">
                <a:latin typeface="Century Gothic"/>
                <a:cs typeface="Century Gothic"/>
              </a:rPr>
              <a:t>CO</a:t>
            </a:r>
            <a:r>
              <a:rPr lang="en-US" sz="1400" b="1" dirty="0">
                <a:latin typeface="Century Gothic"/>
                <a:cs typeface="Century Gothic"/>
              </a:rPr>
              <a:t>S</a:t>
            </a:r>
            <a:endParaRPr lang="en-US" sz="1400" b="1" dirty="0" smtClean="0">
              <a:latin typeface="Century Gothic"/>
              <a:cs typeface="Century Gothic"/>
            </a:endParaRPr>
          </a:p>
          <a:p>
            <a:pPr algn="ctr"/>
            <a:r>
              <a:rPr lang="en-US" sz="1400" b="1" dirty="0" smtClean="0">
                <a:latin typeface="Century Gothic"/>
                <a:cs typeface="Century Gothic"/>
              </a:rPr>
              <a:t>flux</a:t>
            </a:r>
            <a:endParaRPr lang="en-US" sz="1400" b="1" baseline="-25000" dirty="0" smtClean="0">
              <a:latin typeface="Century Gothic"/>
              <a:cs typeface="Century Gothic"/>
            </a:endParaRPr>
          </a:p>
          <a:p>
            <a:pPr algn="ctr"/>
            <a:r>
              <a:rPr lang="en-US" sz="1400" dirty="0" smtClean="0">
                <a:latin typeface="Century Gothic"/>
                <a:cs typeface="Century Gothic"/>
              </a:rPr>
              <a:t>[</a:t>
            </a:r>
            <a:r>
              <a:rPr lang="en-US" sz="1400" dirty="0" err="1" smtClean="0">
                <a:latin typeface="Century Gothic"/>
                <a:cs typeface="Century Gothic"/>
              </a:rPr>
              <a:t>pmol</a:t>
            </a:r>
            <a:r>
              <a:rPr lang="en-US" sz="1400" dirty="0" smtClean="0">
                <a:latin typeface="Century Gothic"/>
                <a:cs typeface="Century Gothic"/>
              </a:rPr>
              <a:t> m</a:t>
            </a:r>
            <a:r>
              <a:rPr lang="en-US" sz="1400" baseline="30000" dirty="0" smtClean="0">
                <a:latin typeface="Century Gothic"/>
                <a:cs typeface="Century Gothic"/>
              </a:rPr>
              <a:t>-2 </a:t>
            </a:r>
            <a:r>
              <a:rPr lang="en-US" sz="1400" dirty="0" smtClean="0">
                <a:latin typeface="Century Gothic"/>
                <a:cs typeface="Century Gothic"/>
              </a:rPr>
              <a:t>s</a:t>
            </a:r>
            <a:r>
              <a:rPr lang="en-US" sz="1400" baseline="30000" dirty="0" smtClean="0">
                <a:latin typeface="Century Gothic"/>
                <a:cs typeface="Century Gothic"/>
              </a:rPr>
              <a:t>-1</a:t>
            </a:r>
            <a:r>
              <a:rPr lang="en-US" sz="1400" dirty="0" smtClean="0">
                <a:latin typeface="Century Gothic"/>
                <a:cs typeface="Century Gothic"/>
              </a:rPr>
              <a:t>]</a:t>
            </a:r>
            <a:endParaRPr lang="en-US" sz="1400" dirty="0">
              <a:latin typeface="Century Gothic"/>
              <a:cs typeface="Century Gothic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3286782" y="3790753"/>
            <a:ext cx="321046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entury Gothic"/>
                <a:cs typeface="Century Gothic"/>
              </a:rPr>
              <a:t>-1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286782" y="4187363"/>
            <a:ext cx="321046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entury Gothic"/>
                <a:cs typeface="Century Gothic"/>
              </a:rPr>
              <a:t>-2</a:t>
            </a:r>
          </a:p>
        </p:txBody>
      </p:sp>
      <p:sp>
        <p:nvSpPr>
          <p:cNvPr id="97" name="TextBox 66"/>
          <p:cNvSpPr txBox="1"/>
          <p:nvPr/>
        </p:nvSpPr>
        <p:spPr>
          <a:xfrm>
            <a:off x="3485841" y="5575857"/>
            <a:ext cx="2328056" cy="73866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latin typeface="Century Gothic"/>
                <a:cs typeface="Century Gothic"/>
              </a:rPr>
              <a:t>   Number of fungal (18S) </a:t>
            </a:r>
          </a:p>
          <a:p>
            <a:pPr algn="ctr"/>
            <a:r>
              <a:rPr lang="en-US" sz="1400" b="1" dirty="0" smtClean="0">
                <a:latin typeface="Century Gothic"/>
                <a:cs typeface="Century Gothic"/>
              </a:rPr>
              <a:t>gene copies </a:t>
            </a:r>
          </a:p>
          <a:p>
            <a:pPr algn="ctr"/>
            <a:r>
              <a:rPr lang="en-US" sz="1400" b="1" dirty="0">
                <a:latin typeface="Century Gothic"/>
                <a:cs typeface="Century Gothic"/>
              </a:rPr>
              <a:t>[</a:t>
            </a:r>
            <a:r>
              <a:rPr lang="en-US" sz="1400" b="1" dirty="0" smtClean="0">
                <a:latin typeface="Century Gothic"/>
                <a:cs typeface="Century Gothic"/>
              </a:rPr>
              <a:t>10</a:t>
            </a:r>
            <a:r>
              <a:rPr lang="en-US" sz="1400" b="1" baseline="30000" dirty="0" smtClean="0">
                <a:latin typeface="Century Gothic"/>
                <a:cs typeface="Century Gothic"/>
              </a:rPr>
              <a:t>7</a:t>
            </a:r>
            <a:r>
              <a:rPr lang="en-US" sz="1400" b="1" dirty="0">
                <a:latin typeface="Century Gothic"/>
                <a:cs typeface="Century Gothic"/>
              </a:rPr>
              <a:t>]</a:t>
            </a:r>
            <a:endParaRPr lang="en-US" sz="1400" b="1" dirty="0" smtClean="0">
              <a:latin typeface="Century Gothic"/>
              <a:cs typeface="Century Gothic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337877" y="3392534"/>
            <a:ext cx="269951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entury Gothic"/>
                <a:cs typeface="Century Gothic"/>
              </a:rPr>
              <a:t>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286782" y="4571063"/>
            <a:ext cx="321046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entury Gothic"/>
                <a:cs typeface="Century Gothic"/>
              </a:rPr>
              <a:t>-</a:t>
            </a:r>
            <a:r>
              <a:rPr lang="en-US" sz="1200" dirty="0">
                <a:latin typeface="Century Gothic"/>
                <a:cs typeface="Century Gothic"/>
              </a:rPr>
              <a:t>3</a:t>
            </a:r>
            <a:endParaRPr lang="en-US" sz="1200" dirty="0" smtClean="0">
              <a:latin typeface="Century Gothic"/>
              <a:cs typeface="Century Gothic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286782" y="4967799"/>
            <a:ext cx="321046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entury Gothic"/>
                <a:cs typeface="Century Gothic"/>
              </a:rPr>
              <a:t>-4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577984" y="5206558"/>
            <a:ext cx="355235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entury Gothic"/>
                <a:cs typeface="Century Gothic"/>
              </a:rPr>
              <a:t>10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173988" y="5206558"/>
            <a:ext cx="355235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entury Gothic"/>
                <a:cs typeface="Century Gothic"/>
              </a:rPr>
              <a:t>15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345799" y="5206558"/>
            <a:ext cx="355235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entury Gothic"/>
                <a:cs typeface="Century Gothic"/>
              </a:rPr>
              <a:t>25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796958" y="5206558"/>
            <a:ext cx="355235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entury Gothic"/>
                <a:cs typeface="Century Gothic"/>
              </a:rPr>
              <a:t>20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523417" y="3302534"/>
            <a:ext cx="180000" cy="180000"/>
          </a:xfrm>
          <a:prstGeom prst="rect">
            <a:avLst/>
          </a:prstGeom>
          <a:solidFill>
            <a:srgbClr val="FFFFFF"/>
          </a:solidFill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4097535" y="3643593"/>
            <a:ext cx="74812" cy="72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4097535" y="3380426"/>
            <a:ext cx="74812" cy="72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491817" y="3742300"/>
            <a:ext cx="74812" cy="72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4491817" y="3945500"/>
            <a:ext cx="74812" cy="72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Isosceles Triangle 95"/>
          <p:cNvSpPr/>
          <p:nvPr/>
        </p:nvSpPr>
        <p:spPr>
          <a:xfrm>
            <a:off x="3750476" y="3570033"/>
            <a:ext cx="108000" cy="108000"/>
          </a:xfrm>
          <a:prstGeom prst="triangle">
            <a:avLst/>
          </a:prstGeom>
          <a:solidFill>
            <a:srgbClr val="77933C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Isosceles Triangle 98"/>
          <p:cNvSpPr/>
          <p:nvPr/>
        </p:nvSpPr>
        <p:spPr>
          <a:xfrm>
            <a:off x="3750476" y="3737573"/>
            <a:ext cx="108000" cy="108000"/>
          </a:xfrm>
          <a:prstGeom prst="triangle">
            <a:avLst/>
          </a:prstGeom>
          <a:solidFill>
            <a:srgbClr val="77933C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Isosceles Triangle 100"/>
          <p:cNvSpPr/>
          <p:nvPr/>
        </p:nvSpPr>
        <p:spPr>
          <a:xfrm>
            <a:off x="5181269" y="3849150"/>
            <a:ext cx="108000" cy="108000"/>
          </a:xfrm>
          <a:prstGeom prst="triangle">
            <a:avLst/>
          </a:prstGeom>
          <a:solidFill>
            <a:srgbClr val="77933C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Isosceles Triangle 101"/>
          <p:cNvSpPr/>
          <p:nvPr/>
        </p:nvSpPr>
        <p:spPr>
          <a:xfrm>
            <a:off x="5181269" y="3960093"/>
            <a:ext cx="108000" cy="108000"/>
          </a:xfrm>
          <a:prstGeom prst="triangle">
            <a:avLst/>
          </a:prstGeom>
          <a:solidFill>
            <a:srgbClr val="77933C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362909" y="4211826"/>
            <a:ext cx="72000" cy="72000"/>
          </a:xfrm>
          <a:prstGeom prst="rect">
            <a:avLst/>
          </a:prstGeom>
          <a:solidFill>
            <a:srgbClr val="77933C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362909" y="4372012"/>
            <a:ext cx="72000" cy="72000"/>
          </a:xfrm>
          <a:prstGeom prst="rect">
            <a:avLst/>
          </a:prstGeom>
          <a:solidFill>
            <a:srgbClr val="77933C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340719" y="4690193"/>
            <a:ext cx="72000" cy="72000"/>
          </a:xfrm>
          <a:prstGeom prst="rect">
            <a:avLst/>
          </a:prstGeom>
          <a:solidFill>
            <a:srgbClr val="77933C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5340719" y="4392362"/>
            <a:ext cx="72000" cy="72000"/>
          </a:xfrm>
          <a:prstGeom prst="rect">
            <a:avLst/>
          </a:prstGeom>
          <a:solidFill>
            <a:srgbClr val="77933C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Diamond 106"/>
          <p:cNvSpPr/>
          <p:nvPr/>
        </p:nvSpPr>
        <p:spPr>
          <a:xfrm>
            <a:off x="3750476" y="3852093"/>
            <a:ext cx="108000" cy="108000"/>
          </a:xfrm>
          <a:prstGeom prst="diamond">
            <a:avLst/>
          </a:prstGeom>
          <a:solidFill>
            <a:srgbClr val="77933C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Diamond 107"/>
          <p:cNvSpPr/>
          <p:nvPr/>
        </p:nvSpPr>
        <p:spPr>
          <a:xfrm>
            <a:off x="3750476" y="3657883"/>
            <a:ext cx="108000" cy="108000"/>
          </a:xfrm>
          <a:prstGeom prst="diamond">
            <a:avLst/>
          </a:prstGeom>
          <a:solidFill>
            <a:srgbClr val="77933C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Diamond 108"/>
          <p:cNvSpPr/>
          <p:nvPr/>
        </p:nvSpPr>
        <p:spPr>
          <a:xfrm>
            <a:off x="5181269" y="4708193"/>
            <a:ext cx="108000" cy="108000"/>
          </a:xfrm>
          <a:prstGeom prst="diamond">
            <a:avLst/>
          </a:prstGeom>
          <a:solidFill>
            <a:srgbClr val="77933C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Diamond 109"/>
          <p:cNvSpPr/>
          <p:nvPr/>
        </p:nvSpPr>
        <p:spPr>
          <a:xfrm>
            <a:off x="5181269" y="4740062"/>
            <a:ext cx="108000" cy="108000"/>
          </a:xfrm>
          <a:prstGeom prst="diamond">
            <a:avLst/>
          </a:prstGeom>
          <a:solidFill>
            <a:srgbClr val="77933C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4706957" y="3667943"/>
            <a:ext cx="445235" cy="292150"/>
          </a:xfrm>
          <a:prstGeom prst="rect">
            <a:avLst/>
          </a:prstGeom>
          <a:solidFill>
            <a:srgbClr val="FFFFFF"/>
          </a:solidFill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3806356" y="4068093"/>
            <a:ext cx="445235" cy="292150"/>
          </a:xfrm>
          <a:prstGeom prst="rect">
            <a:avLst/>
          </a:prstGeom>
          <a:solidFill>
            <a:srgbClr val="FFFFFF"/>
          </a:solidFill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607828" y="3246468"/>
            <a:ext cx="2095589" cy="197279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16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66"/>
          <p:cNvSpPr txBox="1"/>
          <p:nvPr/>
        </p:nvSpPr>
        <p:spPr>
          <a:xfrm>
            <a:off x="2004301" y="2842557"/>
            <a:ext cx="10356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latin typeface="Century Gothic"/>
                <a:cs typeface="Century Gothic"/>
              </a:rPr>
              <a:t>COS</a:t>
            </a:r>
          </a:p>
          <a:p>
            <a:pPr algn="ctr"/>
            <a:r>
              <a:rPr lang="en-US" sz="1400" b="1" dirty="0">
                <a:latin typeface="Century Gothic"/>
                <a:cs typeface="Century Gothic"/>
              </a:rPr>
              <a:t>h</a:t>
            </a:r>
            <a:r>
              <a:rPr lang="en-US" sz="1400" b="1" dirty="0" smtClean="0">
                <a:latin typeface="Century Gothic"/>
                <a:cs typeface="Century Gothic"/>
              </a:rPr>
              <a:t>ydrolysis </a:t>
            </a:r>
          </a:p>
          <a:p>
            <a:pPr algn="ctr"/>
            <a:r>
              <a:rPr lang="en-US" sz="1400" b="1" dirty="0" smtClean="0">
                <a:latin typeface="Century Gothic"/>
                <a:cs typeface="Century Gothic"/>
              </a:rPr>
              <a:t>rate</a:t>
            </a:r>
            <a:endParaRPr lang="en-US" sz="1400" b="1" baseline="-25000" dirty="0" smtClean="0">
              <a:latin typeface="Century Gothic"/>
              <a:cs typeface="Century Gothic"/>
            </a:endParaRPr>
          </a:p>
          <a:p>
            <a:pPr algn="ctr"/>
            <a:r>
              <a:rPr lang="en-US" sz="1400" dirty="0" smtClean="0">
                <a:latin typeface="Century Gothic"/>
                <a:cs typeface="Century Gothic"/>
              </a:rPr>
              <a:t>[10</a:t>
            </a:r>
            <a:r>
              <a:rPr lang="en-US" sz="1400" baseline="30000" dirty="0" smtClean="0">
                <a:latin typeface="Century Gothic"/>
                <a:cs typeface="Century Gothic"/>
              </a:rPr>
              <a:t>3 </a:t>
            </a:r>
            <a:r>
              <a:rPr lang="en-US" sz="1400" dirty="0" smtClean="0">
                <a:latin typeface="Century Gothic"/>
                <a:cs typeface="Century Gothic"/>
              </a:rPr>
              <a:t>s</a:t>
            </a:r>
            <a:r>
              <a:rPr lang="en-US" sz="1400" baseline="30000" dirty="0" smtClean="0">
                <a:latin typeface="Century Gothic"/>
                <a:cs typeface="Century Gothic"/>
              </a:rPr>
              <a:t>-1</a:t>
            </a:r>
            <a:r>
              <a:rPr lang="en-US" sz="1400" dirty="0" smtClean="0">
                <a:latin typeface="Century Gothic"/>
                <a:cs typeface="Century Gothic"/>
              </a:rPr>
              <a:t>]</a:t>
            </a:r>
            <a:endParaRPr lang="en-US" sz="1400" dirty="0">
              <a:latin typeface="Century Gothic"/>
              <a:cs typeface="Century Gothic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11211" y="94479"/>
            <a:ext cx="876009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 smtClean="0">
                <a:latin typeface="Century Gothic"/>
                <a:cs typeface="Century Gothic"/>
              </a:rPr>
              <a:t>COS fluxes may be sensitive to fungal community size</a:t>
            </a:r>
          </a:p>
        </p:txBody>
      </p:sp>
      <p:sp>
        <p:nvSpPr>
          <p:cNvPr id="97" name="TextBox 66"/>
          <p:cNvSpPr txBox="1"/>
          <p:nvPr/>
        </p:nvSpPr>
        <p:spPr>
          <a:xfrm>
            <a:off x="4007080" y="5601537"/>
            <a:ext cx="3469970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latin typeface="Century Gothic"/>
                <a:cs typeface="Century Gothic"/>
              </a:rPr>
              <a:t>   Number of fungal (18S) gene copies </a:t>
            </a:r>
          </a:p>
          <a:p>
            <a:pPr algn="ctr"/>
            <a:r>
              <a:rPr lang="en-US" sz="1400" b="1" dirty="0" smtClean="0">
                <a:latin typeface="Century Gothic"/>
                <a:cs typeface="Century Gothic"/>
              </a:rPr>
              <a:t>[10</a:t>
            </a:r>
            <a:r>
              <a:rPr lang="en-US" sz="1400" b="1" baseline="30000" dirty="0" smtClean="0">
                <a:latin typeface="Century Gothic"/>
                <a:cs typeface="Century Gothic"/>
              </a:rPr>
              <a:t>8</a:t>
            </a:r>
            <a:r>
              <a:rPr lang="en-US" sz="1400" b="1" dirty="0" smtClean="0">
                <a:latin typeface="Century Gothic"/>
                <a:cs typeface="Century Gothic"/>
              </a:rPr>
              <a:t> g</a:t>
            </a:r>
            <a:r>
              <a:rPr lang="en-US" sz="1400" b="1" baseline="30000" dirty="0" smtClean="0">
                <a:latin typeface="Century Gothic"/>
                <a:cs typeface="Century Gothic"/>
              </a:rPr>
              <a:t>-1</a:t>
            </a:r>
            <a:r>
              <a:rPr lang="en-US" sz="1400" b="1" dirty="0" smtClean="0">
                <a:latin typeface="Century Gothic"/>
                <a:cs typeface="Century Gothic"/>
              </a:rPr>
              <a:t> dry soil</a:t>
            </a:r>
            <a:r>
              <a:rPr lang="en-US" sz="1400" b="1" dirty="0">
                <a:latin typeface="Century Gothic"/>
                <a:cs typeface="Century Gothic"/>
              </a:rPr>
              <a:t>]</a:t>
            </a:r>
            <a:endParaRPr lang="en-US" sz="1400" b="1" dirty="0" smtClean="0">
              <a:latin typeface="Century Gothic"/>
              <a:cs typeface="Century Gothic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858983" y="2321918"/>
            <a:ext cx="590907" cy="34881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Century Gothic"/>
                <a:cs typeface="Century Gothic"/>
                <a:sym typeface="Gill Sans"/>
              </a:rPr>
              <a:t>f</a:t>
            </a:r>
            <a:r>
              <a:rPr kumimoji="0" lang="en-US" sz="1600" b="1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entury Gothic"/>
                <a:cs typeface="Century Gothic"/>
                <a:sym typeface="Gill Sans"/>
              </a:rPr>
              <a:t>ungi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entury Gothic"/>
              <a:cs typeface="Century Gothic"/>
              <a:sym typeface="Gill San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815116" y="4391062"/>
            <a:ext cx="1480863" cy="663795"/>
          </a:xfrm>
          <a:prstGeom prst="rect">
            <a:avLst/>
          </a:prstGeom>
          <a:solidFill>
            <a:srgbClr val="FFFFFF"/>
          </a:solidFill>
          <a:ln w="127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-1275" y="6568300"/>
            <a:ext cx="35454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err="1" smtClean="0">
                <a:latin typeface="Century Gothic"/>
                <a:cs typeface="Century Gothic"/>
              </a:rPr>
              <a:t>Sauze</a:t>
            </a:r>
            <a:r>
              <a:rPr lang="en-GB" sz="1200" dirty="0" smtClean="0">
                <a:latin typeface="Century Gothic"/>
                <a:cs typeface="Century Gothic"/>
              </a:rPr>
              <a:t> et al., Soil, Biology &amp; Biochemistry, 2017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3103665" y="1392259"/>
            <a:ext cx="383664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latin typeface="Century Gothic"/>
                <a:cs typeface="Century Gothic"/>
              </a:rPr>
              <a:t>30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3103665" y="2489953"/>
            <a:ext cx="383664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Century Gothic"/>
                <a:cs typeface="Century Gothic"/>
              </a:rPr>
              <a:t>2</a:t>
            </a:r>
            <a:r>
              <a:rPr lang="en-US" sz="1400" dirty="0" smtClean="0">
                <a:latin typeface="Century Gothic"/>
                <a:cs typeface="Century Gothic"/>
              </a:rPr>
              <a:t>0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3203164" y="4797187"/>
            <a:ext cx="284165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latin typeface="Century Gothic"/>
                <a:cs typeface="Century Gothic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67956" y="4663804"/>
            <a:ext cx="144000" cy="14400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3976423" y="4412005"/>
            <a:ext cx="144000" cy="144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/>
          <p:cNvSpPr txBox="1"/>
          <p:nvPr/>
        </p:nvSpPr>
        <p:spPr>
          <a:xfrm>
            <a:off x="3633220" y="5208811"/>
            <a:ext cx="433369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latin typeface="Century Gothic"/>
                <a:cs typeface="Century Gothic"/>
              </a:rPr>
              <a:t>0.5</a:t>
            </a:r>
          </a:p>
        </p:txBody>
      </p:sp>
      <p:sp>
        <p:nvSpPr>
          <p:cNvPr id="41" name="Rectangle 40"/>
          <p:cNvSpPr/>
          <p:nvPr/>
        </p:nvSpPr>
        <p:spPr>
          <a:xfrm>
            <a:off x="7177380" y="1967764"/>
            <a:ext cx="144000" cy="144000"/>
          </a:xfrm>
          <a:prstGeom prst="rect">
            <a:avLst/>
          </a:prstGeom>
          <a:solidFill>
            <a:srgbClr val="FFFFFF"/>
          </a:solidFill>
          <a:ln w="19050" cmpd="sng"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7173080" y="1687336"/>
            <a:ext cx="144000" cy="144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3103665" y="3627291"/>
            <a:ext cx="383664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Century Gothic"/>
                <a:cs typeface="Century Gothic"/>
              </a:rPr>
              <a:t>1</a:t>
            </a:r>
            <a:r>
              <a:rPr lang="en-US" sz="1400" dirty="0" smtClean="0">
                <a:latin typeface="Century Gothic"/>
                <a:cs typeface="Century Gothic"/>
              </a:rPr>
              <a:t>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867938" y="5208811"/>
            <a:ext cx="433369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latin typeface="Century Gothic"/>
                <a:cs typeface="Century Gothic"/>
              </a:rPr>
              <a:t>1.5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145771" y="5208811"/>
            <a:ext cx="433369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Century Gothic"/>
                <a:cs typeface="Century Gothic"/>
              </a:rPr>
              <a:t>2</a:t>
            </a:r>
            <a:r>
              <a:rPr lang="en-US" sz="1400" dirty="0" smtClean="0">
                <a:latin typeface="Century Gothic"/>
                <a:cs typeface="Century Gothic"/>
              </a:rPr>
              <a:t>.5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397583" y="5208811"/>
            <a:ext cx="433369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Century Gothic"/>
                <a:cs typeface="Century Gothic"/>
              </a:rPr>
              <a:t>3</a:t>
            </a:r>
            <a:r>
              <a:rPr lang="en-US" sz="1400" dirty="0" smtClean="0">
                <a:latin typeface="Century Gothic"/>
                <a:cs typeface="Century Gothic"/>
              </a:rPr>
              <a:t>.5</a:t>
            </a:r>
          </a:p>
        </p:txBody>
      </p:sp>
      <p:sp>
        <p:nvSpPr>
          <p:cNvPr id="3" name="Oval 2"/>
          <p:cNvSpPr/>
          <p:nvPr/>
        </p:nvSpPr>
        <p:spPr>
          <a:xfrm>
            <a:off x="4480900" y="4099240"/>
            <a:ext cx="144000" cy="14210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6145771" y="5200344"/>
            <a:ext cx="433369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Century Gothic"/>
                <a:cs typeface="Century Gothic"/>
              </a:rPr>
              <a:t>2</a:t>
            </a:r>
            <a:r>
              <a:rPr lang="en-US" sz="1400" dirty="0" smtClean="0">
                <a:latin typeface="Century Gothic"/>
                <a:cs typeface="Century Gothic"/>
              </a:rPr>
              <a:t>.5</a:t>
            </a:r>
          </a:p>
        </p:txBody>
      </p:sp>
      <p:sp>
        <p:nvSpPr>
          <p:cNvPr id="50" name="Oval 49"/>
          <p:cNvSpPr/>
          <p:nvPr/>
        </p:nvSpPr>
        <p:spPr>
          <a:xfrm>
            <a:off x="4480900" y="4566370"/>
            <a:ext cx="144000" cy="142102"/>
          </a:xfrm>
          <a:prstGeom prst="ellipse">
            <a:avLst/>
          </a:prstGeom>
          <a:solidFill>
            <a:srgbClr val="FFFFFF"/>
          </a:solidFill>
          <a:ln w="12700" cmpd="sng"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864121" y="3000079"/>
            <a:ext cx="144000" cy="142102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5872588" y="3590080"/>
            <a:ext cx="144000" cy="142102"/>
          </a:xfrm>
          <a:prstGeom prst="ellipse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sosceles Triangle 3"/>
          <p:cNvSpPr/>
          <p:nvPr/>
        </p:nvSpPr>
        <p:spPr>
          <a:xfrm>
            <a:off x="6008121" y="2806678"/>
            <a:ext cx="144000" cy="144000"/>
          </a:xfrm>
          <a:prstGeom prst="triangle">
            <a:avLst/>
          </a:prstGeom>
          <a:solidFill>
            <a:schemeClr val="accent4">
              <a:lumMod val="75000"/>
            </a:schemeClr>
          </a:solidFill>
          <a:ln w="19050" cmpd="sng"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/>
          <p:cNvSpPr/>
          <p:nvPr/>
        </p:nvSpPr>
        <p:spPr>
          <a:xfrm>
            <a:off x="6008121" y="3613210"/>
            <a:ext cx="144000" cy="144000"/>
          </a:xfrm>
          <a:prstGeom prst="triangle">
            <a:avLst/>
          </a:prstGeom>
          <a:solidFill>
            <a:schemeClr val="bg1"/>
          </a:solidFill>
          <a:ln w="19050" cmpd="sng"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Isosceles Triangle 54"/>
          <p:cNvSpPr/>
          <p:nvPr/>
        </p:nvSpPr>
        <p:spPr>
          <a:xfrm>
            <a:off x="5060049" y="3660182"/>
            <a:ext cx="144000" cy="1440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 w="19050" cmpd="sng"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/>
          <p:cNvSpPr/>
          <p:nvPr/>
        </p:nvSpPr>
        <p:spPr>
          <a:xfrm>
            <a:off x="5060049" y="3965049"/>
            <a:ext cx="144000" cy="144000"/>
          </a:xfrm>
          <a:prstGeom prst="triangle">
            <a:avLst/>
          </a:prstGeom>
          <a:solidFill>
            <a:schemeClr val="bg1"/>
          </a:solidFill>
          <a:ln w="19050" cmpd="sng"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4555440" y="3740276"/>
            <a:ext cx="633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pH=4</a:t>
            </a:r>
            <a:endParaRPr lang="en-US" sz="14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583598" y="1753374"/>
            <a:ext cx="633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Century Gothic"/>
                <a:cs typeface="Century Gothic"/>
              </a:rPr>
              <a:t>pH=7</a:t>
            </a:r>
            <a:endParaRPr lang="en-US" sz="1400" b="1" dirty="0">
              <a:latin typeface="Century Gothic"/>
              <a:cs typeface="Century Gothic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442263" y="3203399"/>
            <a:ext cx="633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pH=8</a:t>
            </a:r>
            <a:endParaRPr lang="en-US" sz="14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204049" y="4297763"/>
            <a:ext cx="633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pH=6</a:t>
            </a:r>
            <a:endParaRPr lang="en-US" sz="14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5" name="Diamond 4"/>
          <p:cNvSpPr/>
          <p:nvPr/>
        </p:nvSpPr>
        <p:spPr>
          <a:xfrm>
            <a:off x="5168170" y="4241342"/>
            <a:ext cx="180000" cy="180000"/>
          </a:xfrm>
          <a:prstGeom prst="diamond">
            <a:avLst/>
          </a:prstGeom>
          <a:solidFill>
            <a:schemeClr val="accent3">
              <a:lumMod val="75000"/>
            </a:schemeClr>
          </a:solidFill>
          <a:ln w="19050" cmpd="sng"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Diamond 60"/>
          <p:cNvSpPr/>
          <p:nvPr/>
        </p:nvSpPr>
        <p:spPr>
          <a:xfrm>
            <a:off x="5168170" y="4547538"/>
            <a:ext cx="180000" cy="180000"/>
          </a:xfrm>
          <a:prstGeom prst="diamond">
            <a:avLst/>
          </a:prstGeom>
          <a:solidFill>
            <a:schemeClr val="bg1"/>
          </a:solidFill>
          <a:ln w="19050" cmpd="sng"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iamond 62"/>
          <p:cNvSpPr/>
          <p:nvPr/>
        </p:nvSpPr>
        <p:spPr>
          <a:xfrm>
            <a:off x="4785374" y="4695414"/>
            <a:ext cx="180000" cy="180000"/>
          </a:xfrm>
          <a:prstGeom prst="diamond">
            <a:avLst/>
          </a:prstGeom>
          <a:solidFill>
            <a:schemeClr val="bg1"/>
          </a:solidFill>
          <a:ln w="19050" cmpd="sng"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Diamond 61"/>
          <p:cNvSpPr/>
          <p:nvPr/>
        </p:nvSpPr>
        <p:spPr>
          <a:xfrm>
            <a:off x="4785374" y="4657548"/>
            <a:ext cx="180000" cy="180000"/>
          </a:xfrm>
          <a:prstGeom prst="diamond">
            <a:avLst/>
          </a:prstGeom>
          <a:solidFill>
            <a:schemeClr val="accent4">
              <a:lumMod val="75000"/>
            </a:schemeClr>
          </a:solidFill>
          <a:ln w="19050" cmpd="sng"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33220" y="1392259"/>
            <a:ext cx="4134947" cy="3662598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creen Shot 2017-11-22 at 4.09.4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2842557"/>
            <a:ext cx="1080000" cy="1052069"/>
          </a:xfrm>
          <a:prstGeom prst="ellipse">
            <a:avLst/>
          </a:prstGeom>
          <a:ln w="57150" cmpd="sng">
            <a:solidFill>
              <a:srgbClr val="948A54"/>
            </a:solidFill>
          </a:ln>
        </p:spPr>
      </p:pic>
    </p:spTree>
    <p:extLst>
      <p:ext uri="{BB962C8B-B14F-4D97-AF65-F5344CB8AC3E}">
        <p14:creationId xmlns:p14="http://schemas.microsoft.com/office/powerpoint/2010/main" val="1879665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66"/>
          <p:cNvSpPr txBox="1"/>
          <p:nvPr/>
        </p:nvSpPr>
        <p:spPr>
          <a:xfrm>
            <a:off x="844035" y="3280951"/>
            <a:ext cx="12881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latin typeface="Century Gothic"/>
                <a:cs typeface="Century Gothic"/>
              </a:rPr>
              <a:t> net </a:t>
            </a:r>
          </a:p>
          <a:p>
            <a:pPr algn="ctr"/>
            <a:r>
              <a:rPr lang="en-US" sz="1400" b="1" dirty="0" smtClean="0">
                <a:latin typeface="Century Gothic"/>
                <a:cs typeface="Century Gothic"/>
              </a:rPr>
              <a:t>CO</a:t>
            </a:r>
            <a:r>
              <a:rPr lang="en-US" sz="1400" b="1" dirty="0">
                <a:latin typeface="Century Gothic"/>
                <a:cs typeface="Century Gothic"/>
              </a:rPr>
              <a:t>S</a:t>
            </a:r>
            <a:endParaRPr lang="en-US" sz="1400" b="1" dirty="0" smtClean="0">
              <a:latin typeface="Century Gothic"/>
              <a:cs typeface="Century Gothic"/>
            </a:endParaRPr>
          </a:p>
          <a:p>
            <a:pPr algn="ctr"/>
            <a:r>
              <a:rPr lang="en-US" sz="1400" b="1" dirty="0" smtClean="0">
                <a:latin typeface="Century Gothic"/>
                <a:cs typeface="Century Gothic"/>
              </a:rPr>
              <a:t>flux</a:t>
            </a:r>
            <a:endParaRPr lang="en-US" sz="1400" b="1" baseline="-25000" dirty="0" smtClean="0">
              <a:latin typeface="Century Gothic"/>
              <a:cs typeface="Century Gothic"/>
            </a:endParaRPr>
          </a:p>
          <a:p>
            <a:pPr algn="ctr"/>
            <a:r>
              <a:rPr lang="en-US" sz="1400" dirty="0" smtClean="0">
                <a:latin typeface="Century Gothic"/>
                <a:cs typeface="Century Gothic"/>
              </a:rPr>
              <a:t>[</a:t>
            </a:r>
            <a:r>
              <a:rPr lang="en-US" sz="1400" dirty="0" err="1" smtClean="0">
                <a:latin typeface="Century Gothic"/>
                <a:cs typeface="Century Gothic"/>
              </a:rPr>
              <a:t>pmol</a:t>
            </a:r>
            <a:r>
              <a:rPr lang="en-US" sz="1400" dirty="0" smtClean="0">
                <a:latin typeface="Century Gothic"/>
                <a:cs typeface="Century Gothic"/>
              </a:rPr>
              <a:t> m</a:t>
            </a:r>
            <a:r>
              <a:rPr lang="en-US" sz="1400" baseline="30000" dirty="0" smtClean="0">
                <a:latin typeface="Century Gothic"/>
                <a:cs typeface="Century Gothic"/>
              </a:rPr>
              <a:t>-2 </a:t>
            </a:r>
            <a:r>
              <a:rPr lang="en-US" sz="1400" dirty="0" smtClean="0">
                <a:latin typeface="Century Gothic"/>
                <a:cs typeface="Century Gothic"/>
              </a:rPr>
              <a:t>s</a:t>
            </a:r>
            <a:r>
              <a:rPr lang="en-US" sz="1400" baseline="30000" dirty="0" smtClean="0">
                <a:latin typeface="Century Gothic"/>
                <a:cs typeface="Century Gothic"/>
              </a:rPr>
              <a:t>-1</a:t>
            </a:r>
            <a:r>
              <a:rPr lang="en-US" sz="1400" dirty="0" smtClean="0">
                <a:latin typeface="Century Gothic"/>
                <a:cs typeface="Century Gothic"/>
              </a:rPr>
              <a:t>]</a:t>
            </a:r>
            <a:endParaRPr lang="en-US" sz="1400" dirty="0">
              <a:latin typeface="Century Gothic"/>
              <a:cs typeface="Century Gothic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57694" y="94479"/>
            <a:ext cx="866713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 smtClean="0">
                <a:latin typeface="Century Gothic"/>
                <a:cs typeface="Century Gothic"/>
              </a:rPr>
              <a:t>COS fluxes linked to fungal community composition?</a:t>
            </a:r>
            <a:endParaRPr lang="en-GB" sz="2600" b="1" dirty="0">
              <a:latin typeface="Century Gothic"/>
              <a:cs typeface="Century Gothic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6227817" y="6581001"/>
            <a:ext cx="29161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smtClean="0">
                <a:latin typeface="Century Gothic"/>
                <a:cs typeface="Century Gothic"/>
              </a:rPr>
              <a:t>Masaki et al., 2016; </a:t>
            </a:r>
            <a:r>
              <a:rPr lang="en-GB" sz="1200" dirty="0" err="1" smtClean="0">
                <a:latin typeface="Century Gothic"/>
                <a:cs typeface="Century Gothic"/>
              </a:rPr>
              <a:t>Sauze</a:t>
            </a:r>
            <a:r>
              <a:rPr lang="en-GB" sz="1200" dirty="0" smtClean="0">
                <a:latin typeface="Century Gothic"/>
                <a:cs typeface="Century Gothic"/>
              </a:rPr>
              <a:t> et al., 2017</a:t>
            </a:r>
            <a:endParaRPr lang="en-US" sz="1200" dirty="0"/>
          </a:p>
        </p:txBody>
      </p:sp>
      <p:sp>
        <p:nvSpPr>
          <p:cNvPr id="92" name="TextBox 91"/>
          <p:cNvSpPr txBox="1"/>
          <p:nvPr/>
        </p:nvSpPr>
        <p:spPr>
          <a:xfrm>
            <a:off x="2320401" y="3280951"/>
            <a:ext cx="321046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entury Gothic"/>
                <a:cs typeface="Century Gothic"/>
              </a:rPr>
              <a:t>-1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2320401" y="3677561"/>
            <a:ext cx="321046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entury Gothic"/>
                <a:cs typeface="Century Gothic"/>
              </a:rPr>
              <a:t>-2</a:t>
            </a:r>
          </a:p>
        </p:txBody>
      </p:sp>
      <p:sp>
        <p:nvSpPr>
          <p:cNvPr id="97" name="TextBox 66"/>
          <p:cNvSpPr txBox="1"/>
          <p:nvPr/>
        </p:nvSpPr>
        <p:spPr>
          <a:xfrm>
            <a:off x="3122370" y="5244475"/>
            <a:ext cx="2988869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latin typeface="Century Gothic"/>
                <a:cs typeface="Century Gothic"/>
              </a:rPr>
              <a:t>   Number of fungal gene copies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371496" y="2882732"/>
            <a:ext cx="269951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entury Gothic"/>
                <a:cs typeface="Century Gothic"/>
              </a:rPr>
              <a:t>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320401" y="4061261"/>
            <a:ext cx="321046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entury Gothic"/>
                <a:cs typeface="Century Gothic"/>
              </a:rPr>
              <a:t>-</a:t>
            </a:r>
            <a:r>
              <a:rPr lang="en-US" sz="1200" dirty="0">
                <a:latin typeface="Century Gothic"/>
                <a:cs typeface="Century Gothic"/>
              </a:rPr>
              <a:t>3</a:t>
            </a:r>
            <a:endParaRPr lang="en-US" sz="1200" dirty="0" smtClean="0">
              <a:latin typeface="Century Gothic"/>
              <a:cs typeface="Century Gothic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320401" y="4457997"/>
            <a:ext cx="321046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entury Gothic"/>
                <a:cs typeface="Century Gothic"/>
              </a:rPr>
              <a:t>-4</a:t>
            </a:r>
          </a:p>
        </p:txBody>
      </p:sp>
      <p:sp>
        <p:nvSpPr>
          <p:cNvPr id="2" name="Rectangle 1"/>
          <p:cNvSpPr/>
          <p:nvPr/>
        </p:nvSpPr>
        <p:spPr>
          <a:xfrm>
            <a:off x="2782186" y="2604386"/>
            <a:ext cx="3721395" cy="2504558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3979678" y="3385066"/>
            <a:ext cx="1722622" cy="1072931"/>
          </a:xfrm>
          <a:prstGeom prst="line">
            <a:avLst/>
          </a:prstGeom>
          <a:ln w="38100" cmpd="sng">
            <a:solidFill>
              <a:srgbClr val="948A54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4132296" y="4585724"/>
            <a:ext cx="23437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948A54"/>
                </a:solidFill>
                <a:latin typeface="Century Gothic"/>
                <a:cs typeface="Century Gothic"/>
              </a:rPr>
              <a:t>Larger fungal population </a:t>
            </a:r>
          </a:p>
          <a:p>
            <a:pPr algn="ctr"/>
            <a:r>
              <a:rPr lang="en-US" sz="1400" dirty="0" smtClean="0">
                <a:solidFill>
                  <a:srgbClr val="948A54"/>
                </a:solidFill>
                <a:latin typeface="Century Gothic"/>
                <a:cs typeface="Century Gothic"/>
              </a:rPr>
              <a:t>of COS consumers?</a:t>
            </a:r>
            <a:endParaRPr lang="en-US" sz="1400" dirty="0">
              <a:solidFill>
                <a:srgbClr val="948A54"/>
              </a:solidFill>
              <a:latin typeface="Century Gothic"/>
              <a:cs typeface="Century Gothic"/>
            </a:endParaRPr>
          </a:p>
        </p:txBody>
      </p:sp>
      <p:pic>
        <p:nvPicPr>
          <p:cNvPr id="18" name="Picture 17" descr="Screen Shot 2017-11-22 at 4.09.4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400" y="5127817"/>
            <a:ext cx="1080000" cy="1052069"/>
          </a:xfrm>
          <a:prstGeom prst="ellipse">
            <a:avLst/>
          </a:prstGeom>
          <a:ln w="57150" cmpd="sng">
            <a:solidFill>
              <a:srgbClr val="948A54"/>
            </a:solidFill>
          </a:ln>
        </p:spPr>
      </p:pic>
    </p:spTree>
    <p:extLst>
      <p:ext uri="{BB962C8B-B14F-4D97-AF65-F5344CB8AC3E}">
        <p14:creationId xmlns:p14="http://schemas.microsoft.com/office/powerpoint/2010/main" val="2157588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66"/>
          <p:cNvSpPr txBox="1"/>
          <p:nvPr/>
        </p:nvSpPr>
        <p:spPr>
          <a:xfrm>
            <a:off x="844035" y="3280951"/>
            <a:ext cx="12881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latin typeface="Century Gothic"/>
                <a:cs typeface="Century Gothic"/>
              </a:rPr>
              <a:t> net </a:t>
            </a:r>
          </a:p>
          <a:p>
            <a:pPr algn="ctr"/>
            <a:r>
              <a:rPr lang="en-US" sz="1400" b="1" dirty="0" smtClean="0">
                <a:latin typeface="Century Gothic"/>
                <a:cs typeface="Century Gothic"/>
              </a:rPr>
              <a:t>CO</a:t>
            </a:r>
            <a:r>
              <a:rPr lang="en-US" sz="1400" b="1" dirty="0">
                <a:latin typeface="Century Gothic"/>
                <a:cs typeface="Century Gothic"/>
              </a:rPr>
              <a:t>S</a:t>
            </a:r>
            <a:endParaRPr lang="en-US" sz="1400" b="1" dirty="0" smtClean="0">
              <a:latin typeface="Century Gothic"/>
              <a:cs typeface="Century Gothic"/>
            </a:endParaRPr>
          </a:p>
          <a:p>
            <a:pPr algn="ctr"/>
            <a:r>
              <a:rPr lang="en-US" sz="1400" b="1" dirty="0" smtClean="0">
                <a:latin typeface="Century Gothic"/>
                <a:cs typeface="Century Gothic"/>
              </a:rPr>
              <a:t>flux</a:t>
            </a:r>
            <a:endParaRPr lang="en-US" sz="1400" b="1" baseline="-25000" dirty="0" smtClean="0">
              <a:latin typeface="Century Gothic"/>
              <a:cs typeface="Century Gothic"/>
            </a:endParaRPr>
          </a:p>
          <a:p>
            <a:pPr algn="ctr"/>
            <a:r>
              <a:rPr lang="en-US" sz="1400" dirty="0" smtClean="0">
                <a:latin typeface="Century Gothic"/>
                <a:cs typeface="Century Gothic"/>
              </a:rPr>
              <a:t>[</a:t>
            </a:r>
            <a:r>
              <a:rPr lang="en-US" sz="1400" dirty="0" err="1" smtClean="0">
                <a:latin typeface="Century Gothic"/>
                <a:cs typeface="Century Gothic"/>
              </a:rPr>
              <a:t>pmol</a:t>
            </a:r>
            <a:r>
              <a:rPr lang="en-US" sz="1400" dirty="0" smtClean="0">
                <a:latin typeface="Century Gothic"/>
                <a:cs typeface="Century Gothic"/>
              </a:rPr>
              <a:t> m</a:t>
            </a:r>
            <a:r>
              <a:rPr lang="en-US" sz="1400" baseline="30000" dirty="0" smtClean="0">
                <a:latin typeface="Century Gothic"/>
                <a:cs typeface="Century Gothic"/>
              </a:rPr>
              <a:t>-2 </a:t>
            </a:r>
            <a:r>
              <a:rPr lang="en-US" sz="1400" dirty="0" smtClean="0">
                <a:latin typeface="Century Gothic"/>
                <a:cs typeface="Century Gothic"/>
              </a:rPr>
              <a:t>s</a:t>
            </a:r>
            <a:r>
              <a:rPr lang="en-US" sz="1400" baseline="30000" dirty="0" smtClean="0">
                <a:latin typeface="Century Gothic"/>
                <a:cs typeface="Century Gothic"/>
              </a:rPr>
              <a:t>-1</a:t>
            </a:r>
            <a:r>
              <a:rPr lang="en-US" sz="1400" dirty="0" smtClean="0">
                <a:latin typeface="Century Gothic"/>
                <a:cs typeface="Century Gothic"/>
              </a:rPr>
              <a:t>]</a:t>
            </a:r>
            <a:endParaRPr lang="en-US" sz="1400" dirty="0">
              <a:latin typeface="Century Gothic"/>
              <a:cs typeface="Century Gothic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57694" y="94479"/>
            <a:ext cx="866713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 smtClean="0">
                <a:latin typeface="Century Gothic"/>
                <a:cs typeface="Century Gothic"/>
              </a:rPr>
              <a:t>COS fluxes linked to fungal community composition?</a:t>
            </a:r>
            <a:endParaRPr lang="en-GB" sz="2600" b="1" dirty="0">
              <a:latin typeface="Century Gothic"/>
              <a:cs typeface="Century Gothic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672415" y="6606970"/>
            <a:ext cx="14676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err="1" smtClean="0">
                <a:latin typeface="Century Gothic"/>
                <a:cs typeface="Century Gothic"/>
              </a:rPr>
              <a:t>Sauze</a:t>
            </a:r>
            <a:r>
              <a:rPr lang="en-GB" sz="1200" dirty="0" smtClean="0">
                <a:latin typeface="Century Gothic"/>
                <a:cs typeface="Century Gothic"/>
              </a:rPr>
              <a:t> et al., 2017</a:t>
            </a:r>
            <a:endParaRPr lang="en-US" sz="1200" dirty="0"/>
          </a:p>
        </p:txBody>
      </p:sp>
      <p:sp>
        <p:nvSpPr>
          <p:cNvPr id="92" name="TextBox 91"/>
          <p:cNvSpPr txBox="1"/>
          <p:nvPr/>
        </p:nvSpPr>
        <p:spPr>
          <a:xfrm>
            <a:off x="2320401" y="3280951"/>
            <a:ext cx="321046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entury Gothic"/>
                <a:cs typeface="Century Gothic"/>
              </a:rPr>
              <a:t>-1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2320401" y="3677561"/>
            <a:ext cx="321046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entury Gothic"/>
                <a:cs typeface="Century Gothic"/>
              </a:rPr>
              <a:t>-2</a:t>
            </a:r>
          </a:p>
        </p:txBody>
      </p:sp>
      <p:sp>
        <p:nvSpPr>
          <p:cNvPr id="97" name="TextBox 66"/>
          <p:cNvSpPr txBox="1"/>
          <p:nvPr/>
        </p:nvSpPr>
        <p:spPr>
          <a:xfrm>
            <a:off x="3122370" y="5244475"/>
            <a:ext cx="2988869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latin typeface="Century Gothic"/>
                <a:cs typeface="Century Gothic"/>
              </a:rPr>
              <a:t>   Number of fungal gene copies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371496" y="2882732"/>
            <a:ext cx="269951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entury Gothic"/>
                <a:cs typeface="Century Gothic"/>
              </a:rPr>
              <a:t>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320401" y="4061261"/>
            <a:ext cx="321046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entury Gothic"/>
                <a:cs typeface="Century Gothic"/>
              </a:rPr>
              <a:t>-</a:t>
            </a:r>
            <a:r>
              <a:rPr lang="en-US" sz="1200" dirty="0">
                <a:latin typeface="Century Gothic"/>
                <a:cs typeface="Century Gothic"/>
              </a:rPr>
              <a:t>3</a:t>
            </a:r>
            <a:endParaRPr lang="en-US" sz="1200" dirty="0" smtClean="0">
              <a:latin typeface="Century Gothic"/>
              <a:cs typeface="Century Gothic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320401" y="4457997"/>
            <a:ext cx="321046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entury Gothic"/>
                <a:cs typeface="Century Gothic"/>
              </a:rPr>
              <a:t>-4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250427" y="940293"/>
            <a:ext cx="1986221" cy="34881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dirty="0" err="1" smtClean="0">
                <a:solidFill>
                  <a:schemeClr val="bg2">
                    <a:lumMod val="50000"/>
                  </a:schemeClr>
                </a:solidFill>
                <a:latin typeface="Century Gothic"/>
                <a:cs typeface="Century Gothic"/>
                <a:sym typeface="Gill Sans"/>
              </a:rPr>
              <a:t>Mucoromycotina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Century Gothic"/>
                <a:cs typeface="Century Gothic"/>
                <a:sym typeface="Gill Sans"/>
              </a:rPr>
              <a:t> </a:t>
            </a:r>
            <a:r>
              <a:rPr lang="en-US" sz="1600" b="1" dirty="0" smtClean="0">
                <a:solidFill>
                  <a:schemeClr val="bg2">
                    <a:lumMod val="50000"/>
                  </a:schemeClr>
                </a:solidFill>
                <a:latin typeface="Century Gothic"/>
                <a:cs typeface="Century Gothic"/>
                <a:sym typeface="Gill Sans"/>
              </a:rPr>
              <a:t>? 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entury Gothic"/>
              <a:cs typeface="Century Gothic"/>
              <a:sym typeface="Gill San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782186" y="2604386"/>
            <a:ext cx="3721395" cy="2504558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stCxn id="8" idx="2"/>
          </p:cNvCxnSpPr>
          <p:nvPr/>
        </p:nvCxnSpPr>
        <p:spPr>
          <a:xfrm>
            <a:off x="3979678" y="3385066"/>
            <a:ext cx="1722622" cy="1072931"/>
          </a:xfrm>
          <a:prstGeom prst="line">
            <a:avLst/>
          </a:prstGeom>
          <a:ln w="38100" cmpd="sng">
            <a:solidFill>
              <a:srgbClr val="948A54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782186" y="2646402"/>
            <a:ext cx="23949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948A54"/>
                </a:solidFill>
                <a:latin typeface="Century Gothic"/>
                <a:cs typeface="Century Gothic"/>
              </a:rPr>
              <a:t>Smaller fungal population </a:t>
            </a:r>
            <a:r>
              <a:rPr lang="en-US" sz="1400" b="1" dirty="0" smtClean="0">
                <a:solidFill>
                  <a:srgbClr val="948A54"/>
                </a:solidFill>
                <a:latin typeface="Century Gothic"/>
                <a:cs typeface="Century Gothic"/>
              </a:rPr>
              <a:t>but</a:t>
            </a:r>
          </a:p>
          <a:p>
            <a:pPr algn="ctr"/>
            <a:r>
              <a:rPr lang="en-US" sz="1400" dirty="0" smtClean="0">
                <a:solidFill>
                  <a:srgbClr val="948A54"/>
                </a:solidFill>
                <a:latin typeface="Century Gothic"/>
                <a:cs typeface="Century Gothic"/>
              </a:rPr>
              <a:t>more COS emitters?</a:t>
            </a:r>
            <a:endParaRPr lang="en-US" sz="1400" dirty="0">
              <a:solidFill>
                <a:srgbClr val="948A54"/>
              </a:solidFill>
              <a:latin typeface="Century Gothic"/>
              <a:cs typeface="Century Gothic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132296" y="4585724"/>
            <a:ext cx="23437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948A54"/>
                </a:solidFill>
                <a:latin typeface="Century Gothic"/>
                <a:cs typeface="Century Gothic"/>
              </a:rPr>
              <a:t>Larger fungal population </a:t>
            </a:r>
          </a:p>
          <a:p>
            <a:pPr algn="ctr"/>
            <a:r>
              <a:rPr lang="en-US" sz="1400" dirty="0" smtClean="0">
                <a:solidFill>
                  <a:srgbClr val="948A54"/>
                </a:solidFill>
                <a:latin typeface="Century Gothic"/>
                <a:cs typeface="Century Gothic"/>
              </a:rPr>
              <a:t>of COS consumers?</a:t>
            </a:r>
            <a:endParaRPr lang="en-US" sz="1400" dirty="0">
              <a:solidFill>
                <a:srgbClr val="948A54"/>
              </a:solidFill>
              <a:latin typeface="Century Gothic"/>
              <a:cs typeface="Century Gothic"/>
            </a:endParaRPr>
          </a:p>
        </p:txBody>
      </p:sp>
      <p:pic>
        <p:nvPicPr>
          <p:cNvPr id="17" name="Picture 16" descr="Screen Shot 2017-11-22 at 3.56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186" y="1409510"/>
            <a:ext cx="1080000" cy="1058256"/>
          </a:xfrm>
          <a:prstGeom prst="ellipse">
            <a:avLst/>
          </a:prstGeom>
          <a:ln w="57150" cmpd="sng">
            <a:solidFill>
              <a:schemeClr val="bg2">
                <a:lumMod val="50000"/>
              </a:schemeClr>
            </a:solidFill>
          </a:ln>
        </p:spPr>
      </p:pic>
      <p:pic>
        <p:nvPicPr>
          <p:cNvPr id="18" name="Picture 17" descr="Screen Shot 2017-11-22 at 4.09.4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400" y="5127817"/>
            <a:ext cx="1080000" cy="1052069"/>
          </a:xfrm>
          <a:prstGeom prst="ellipse">
            <a:avLst/>
          </a:prstGeom>
          <a:ln w="57150" cmpd="sng">
            <a:solidFill>
              <a:srgbClr val="948A54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6682589" y="4559597"/>
            <a:ext cx="1522452" cy="34881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dirty="0" err="1" smtClean="0">
                <a:solidFill>
                  <a:schemeClr val="bg2">
                    <a:lumMod val="50000"/>
                  </a:schemeClr>
                </a:solidFill>
                <a:latin typeface="Century Gothic"/>
                <a:cs typeface="Century Gothic"/>
                <a:sym typeface="Gill Sans"/>
              </a:rPr>
              <a:t>Trichoderma</a:t>
            </a:r>
            <a:r>
              <a:rPr lang="en-US" sz="1600" b="1" dirty="0" smtClean="0">
                <a:solidFill>
                  <a:schemeClr val="bg2">
                    <a:lumMod val="50000"/>
                  </a:schemeClr>
                </a:solidFill>
                <a:latin typeface="Century Gothic"/>
                <a:cs typeface="Century Gothic"/>
                <a:sym typeface="Gill Sans"/>
              </a:rPr>
              <a:t> ?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entury Gothic"/>
              <a:cs typeface="Century Gothic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23542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/>
        </p:nvSpPr>
        <p:spPr>
          <a:xfrm>
            <a:off x="-36797" y="98059"/>
            <a:ext cx="9217595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5" tIns="35715" rIns="35715" bIns="35715" anchor="ctr">
            <a:spAutoFit/>
          </a:bodyPr>
          <a:lstStyle/>
          <a:p>
            <a:pPr algn="ctr" defTabSz="410730" hangingPunct="0">
              <a:defRPr sz="36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sz="2500" kern="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do we know about soil-atmosphere </a:t>
            </a:r>
            <a:r>
              <a:rPr lang="en-GB" sz="2500" kern="0" dirty="0" smtClean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</a:t>
            </a:r>
            <a:r>
              <a:rPr sz="2500" kern="0" dirty="0" smtClean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OS </a:t>
            </a:r>
            <a:r>
              <a:rPr sz="2500" kern="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fluxes</a:t>
            </a:r>
            <a:r>
              <a:rPr sz="25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</p:txBody>
      </p:sp>
      <p:grpSp>
        <p:nvGrpSpPr>
          <p:cNvPr id="256" name="Group 256"/>
          <p:cNvGrpSpPr/>
          <p:nvPr/>
        </p:nvGrpSpPr>
        <p:grpSpPr>
          <a:xfrm rot="900000">
            <a:off x="1837065" y="1244098"/>
            <a:ext cx="5469873" cy="4787099"/>
            <a:chOff x="0" y="0"/>
            <a:chExt cx="7779374" cy="6808318"/>
          </a:xfrm>
        </p:grpSpPr>
        <p:sp>
          <p:nvSpPr>
            <p:cNvPr id="177" name="Shape 177"/>
            <p:cNvSpPr/>
            <p:nvPr/>
          </p:nvSpPr>
          <p:spPr>
            <a:xfrm>
              <a:off x="3780274" y="13953"/>
              <a:ext cx="2123696" cy="2176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3" h="18662" extrusionOk="0">
                  <a:moveTo>
                    <a:pt x="5508" y="193"/>
                  </a:moveTo>
                  <a:cubicBezTo>
                    <a:pt x="3233" y="722"/>
                    <a:pt x="1500" y="2339"/>
                    <a:pt x="636" y="4319"/>
                  </a:cubicBezTo>
                  <a:cubicBezTo>
                    <a:pt x="-364" y="6613"/>
                    <a:pt x="-116" y="9165"/>
                    <a:pt x="907" y="11452"/>
                  </a:cubicBezTo>
                  <a:cubicBezTo>
                    <a:pt x="4745" y="20031"/>
                    <a:pt x="16408" y="20921"/>
                    <a:pt x="19542" y="14298"/>
                  </a:cubicBezTo>
                  <a:cubicBezTo>
                    <a:pt x="21236" y="10717"/>
                    <a:pt x="18691" y="6954"/>
                    <a:pt x="15549" y="4076"/>
                  </a:cubicBezTo>
                  <a:cubicBezTo>
                    <a:pt x="12773" y="1532"/>
                    <a:pt x="9262" y="-679"/>
                    <a:pt x="5508" y="193"/>
                  </a:cubicBezTo>
                  <a:close/>
                </a:path>
              </a:pathLst>
            </a:custGeom>
            <a:solidFill>
              <a:srgbClr val="0096FF">
                <a:alpha val="3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8" name="Shape 178"/>
            <p:cNvSpPr/>
            <p:nvPr/>
          </p:nvSpPr>
          <p:spPr>
            <a:xfrm>
              <a:off x="5490812" y="1361466"/>
              <a:ext cx="2146697" cy="1563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9" h="19081" extrusionOk="0">
                  <a:moveTo>
                    <a:pt x="8642" y="1973"/>
                  </a:moveTo>
                  <a:cubicBezTo>
                    <a:pt x="6791" y="3636"/>
                    <a:pt x="5672" y="6264"/>
                    <a:pt x="3797" y="7930"/>
                  </a:cubicBezTo>
                  <a:cubicBezTo>
                    <a:pt x="2489" y="9091"/>
                    <a:pt x="801" y="9830"/>
                    <a:pt x="215" y="11671"/>
                  </a:cubicBezTo>
                  <a:cubicBezTo>
                    <a:pt x="-256" y="13150"/>
                    <a:pt x="79" y="14593"/>
                    <a:pt x="917" y="15800"/>
                  </a:cubicBezTo>
                  <a:cubicBezTo>
                    <a:pt x="2052" y="17436"/>
                    <a:pt x="3904" y="18228"/>
                    <a:pt x="5781" y="18622"/>
                  </a:cubicBezTo>
                  <a:cubicBezTo>
                    <a:pt x="10693" y="19652"/>
                    <a:pt x="15954" y="19216"/>
                    <a:pt x="19130" y="14488"/>
                  </a:cubicBezTo>
                  <a:cubicBezTo>
                    <a:pt x="20656" y="12215"/>
                    <a:pt x="21344" y="9205"/>
                    <a:pt x="20672" y="6382"/>
                  </a:cubicBezTo>
                  <a:cubicBezTo>
                    <a:pt x="19201" y="207"/>
                    <a:pt x="13006" y="-1948"/>
                    <a:pt x="8642" y="1973"/>
                  </a:cubicBezTo>
                  <a:close/>
                </a:path>
              </a:pathLst>
            </a:custGeom>
            <a:solidFill>
              <a:srgbClr val="0096FF">
                <a:alpha val="3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9" name="Shape 179"/>
            <p:cNvSpPr/>
            <p:nvPr/>
          </p:nvSpPr>
          <p:spPr>
            <a:xfrm>
              <a:off x="5161163" y="3436946"/>
              <a:ext cx="2618212" cy="1889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7" h="19420" extrusionOk="0">
                  <a:moveTo>
                    <a:pt x="14761" y="460"/>
                  </a:moveTo>
                  <a:cubicBezTo>
                    <a:pt x="10974" y="-874"/>
                    <a:pt x="7057" y="838"/>
                    <a:pt x="3802" y="3741"/>
                  </a:cubicBezTo>
                  <a:cubicBezTo>
                    <a:pt x="1326" y="5950"/>
                    <a:pt x="-708" y="9317"/>
                    <a:pt x="235" y="12813"/>
                  </a:cubicBezTo>
                  <a:cubicBezTo>
                    <a:pt x="787" y="14863"/>
                    <a:pt x="2275" y="16088"/>
                    <a:pt x="3779" y="17023"/>
                  </a:cubicBezTo>
                  <a:cubicBezTo>
                    <a:pt x="9013" y="20280"/>
                    <a:pt x="15329" y="20726"/>
                    <a:pt x="18841" y="15143"/>
                  </a:cubicBezTo>
                  <a:cubicBezTo>
                    <a:pt x="20320" y="12792"/>
                    <a:pt x="20892" y="9650"/>
                    <a:pt x="20186" y="6756"/>
                  </a:cubicBezTo>
                  <a:cubicBezTo>
                    <a:pt x="19404" y="3554"/>
                    <a:pt x="17253" y="1339"/>
                    <a:pt x="14761" y="460"/>
                  </a:cubicBezTo>
                  <a:close/>
                </a:path>
              </a:pathLst>
            </a:custGeom>
            <a:solidFill>
              <a:srgbClr val="0096FF">
                <a:alpha val="3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0" name="Shape 180"/>
            <p:cNvSpPr/>
            <p:nvPr/>
          </p:nvSpPr>
          <p:spPr>
            <a:xfrm>
              <a:off x="4359350" y="5086484"/>
              <a:ext cx="1617980" cy="1721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3" h="21483" extrusionOk="0">
                  <a:moveTo>
                    <a:pt x="7563" y="8"/>
                  </a:moveTo>
                  <a:cubicBezTo>
                    <a:pt x="5790" y="93"/>
                    <a:pt x="4226" y="834"/>
                    <a:pt x="2998" y="1993"/>
                  </a:cubicBezTo>
                  <a:cubicBezTo>
                    <a:pt x="1789" y="3135"/>
                    <a:pt x="914" y="4680"/>
                    <a:pt x="443" y="6344"/>
                  </a:cubicBezTo>
                  <a:cubicBezTo>
                    <a:pt x="-593" y="10012"/>
                    <a:pt x="206" y="13947"/>
                    <a:pt x="2641" y="16944"/>
                  </a:cubicBezTo>
                  <a:cubicBezTo>
                    <a:pt x="5163" y="20046"/>
                    <a:pt x="8769" y="21564"/>
                    <a:pt x="12141" y="21480"/>
                  </a:cubicBezTo>
                  <a:cubicBezTo>
                    <a:pt x="15987" y="21383"/>
                    <a:pt x="19442" y="19241"/>
                    <a:pt x="20586" y="15491"/>
                  </a:cubicBezTo>
                  <a:cubicBezTo>
                    <a:pt x="21007" y="14112"/>
                    <a:pt x="21005" y="12677"/>
                    <a:pt x="20517" y="11325"/>
                  </a:cubicBezTo>
                  <a:cubicBezTo>
                    <a:pt x="19756" y="9216"/>
                    <a:pt x="17899" y="7659"/>
                    <a:pt x="16288" y="6034"/>
                  </a:cubicBezTo>
                  <a:cubicBezTo>
                    <a:pt x="14082" y="3809"/>
                    <a:pt x="12502" y="1411"/>
                    <a:pt x="10070" y="421"/>
                  </a:cubicBezTo>
                  <a:cubicBezTo>
                    <a:pt x="9274" y="97"/>
                    <a:pt x="8472" y="-36"/>
                    <a:pt x="7563" y="8"/>
                  </a:cubicBezTo>
                  <a:close/>
                </a:path>
              </a:pathLst>
            </a:custGeom>
            <a:solidFill>
              <a:srgbClr val="0096FF">
                <a:alpha val="3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1" name="Shape 181"/>
            <p:cNvSpPr/>
            <p:nvPr/>
          </p:nvSpPr>
          <p:spPr>
            <a:xfrm>
              <a:off x="2116650" y="4030362"/>
              <a:ext cx="2361058" cy="22039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9" h="19563" extrusionOk="0">
                  <a:moveTo>
                    <a:pt x="12663" y="2"/>
                  </a:moveTo>
                  <a:cubicBezTo>
                    <a:pt x="9922" y="29"/>
                    <a:pt x="7103" y="202"/>
                    <a:pt x="4754" y="1676"/>
                  </a:cubicBezTo>
                  <a:cubicBezTo>
                    <a:pt x="1585" y="3665"/>
                    <a:pt x="17" y="7447"/>
                    <a:pt x="1" y="11322"/>
                  </a:cubicBezTo>
                  <a:cubicBezTo>
                    <a:pt x="-10" y="13865"/>
                    <a:pt x="685" y="16445"/>
                    <a:pt x="2580" y="18031"/>
                  </a:cubicBezTo>
                  <a:cubicBezTo>
                    <a:pt x="6822" y="21583"/>
                    <a:pt x="12774" y="18476"/>
                    <a:pt x="16715" y="13642"/>
                  </a:cubicBezTo>
                  <a:cubicBezTo>
                    <a:pt x="19915" y="9716"/>
                    <a:pt x="21590" y="4377"/>
                    <a:pt x="18263" y="1422"/>
                  </a:cubicBezTo>
                  <a:cubicBezTo>
                    <a:pt x="16751" y="80"/>
                    <a:pt x="14654" y="-17"/>
                    <a:pt x="12663" y="2"/>
                  </a:cubicBezTo>
                  <a:close/>
                </a:path>
              </a:pathLst>
            </a:custGeom>
            <a:solidFill>
              <a:srgbClr val="0096FF">
                <a:alpha val="3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2" name="Shape 182"/>
            <p:cNvSpPr/>
            <p:nvPr/>
          </p:nvSpPr>
          <p:spPr>
            <a:xfrm>
              <a:off x="4030695" y="2199102"/>
              <a:ext cx="1611907" cy="1657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2" h="18430" extrusionOk="0">
                  <a:moveTo>
                    <a:pt x="7342" y="24"/>
                  </a:moveTo>
                  <a:cubicBezTo>
                    <a:pt x="3963" y="288"/>
                    <a:pt x="1481" y="2674"/>
                    <a:pt x="494" y="5501"/>
                  </a:cubicBezTo>
                  <a:cubicBezTo>
                    <a:pt x="-613" y="8669"/>
                    <a:pt x="162" y="12088"/>
                    <a:pt x="2608" y="14641"/>
                  </a:cubicBezTo>
                  <a:cubicBezTo>
                    <a:pt x="9024" y="21337"/>
                    <a:pt x="20601" y="18470"/>
                    <a:pt x="20879" y="11412"/>
                  </a:cubicBezTo>
                  <a:cubicBezTo>
                    <a:pt x="20987" y="8661"/>
                    <a:pt x="18709" y="6445"/>
                    <a:pt x="16502" y="4423"/>
                  </a:cubicBezTo>
                  <a:cubicBezTo>
                    <a:pt x="13959" y="2092"/>
                    <a:pt x="11029" y="-263"/>
                    <a:pt x="7342" y="24"/>
                  </a:cubicBezTo>
                  <a:close/>
                </a:path>
              </a:pathLst>
            </a:custGeom>
            <a:solidFill>
              <a:srgbClr val="0096FF">
                <a:alpha val="3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3" name="Shape 183"/>
            <p:cNvSpPr/>
            <p:nvPr/>
          </p:nvSpPr>
          <p:spPr>
            <a:xfrm>
              <a:off x="1529306" y="1562842"/>
              <a:ext cx="2335192" cy="2043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65" h="21004" extrusionOk="0">
                  <a:moveTo>
                    <a:pt x="12696" y="12"/>
                  </a:moveTo>
                  <a:cubicBezTo>
                    <a:pt x="9749" y="-188"/>
                    <a:pt x="7264" y="2182"/>
                    <a:pt x="4967" y="4479"/>
                  </a:cubicBezTo>
                  <a:cubicBezTo>
                    <a:pt x="1937" y="7509"/>
                    <a:pt x="-990" y="11437"/>
                    <a:pt x="322" y="15688"/>
                  </a:cubicBezTo>
                  <a:cubicBezTo>
                    <a:pt x="1212" y="18573"/>
                    <a:pt x="3742" y="19848"/>
                    <a:pt x="6230" y="20482"/>
                  </a:cubicBezTo>
                  <a:cubicBezTo>
                    <a:pt x="9879" y="21412"/>
                    <a:pt x="13820" y="21318"/>
                    <a:pt x="16656" y="18385"/>
                  </a:cubicBezTo>
                  <a:cubicBezTo>
                    <a:pt x="20033" y="14892"/>
                    <a:pt x="20610" y="8771"/>
                    <a:pt x="18169" y="4184"/>
                  </a:cubicBezTo>
                  <a:cubicBezTo>
                    <a:pt x="16923" y="1842"/>
                    <a:pt x="14955" y="165"/>
                    <a:pt x="12696" y="12"/>
                  </a:cubicBezTo>
                  <a:close/>
                </a:path>
              </a:pathLst>
            </a:custGeom>
            <a:solidFill>
              <a:srgbClr val="0096FF">
                <a:alpha val="3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4" name="Shape 184"/>
            <p:cNvSpPr/>
            <p:nvPr/>
          </p:nvSpPr>
          <p:spPr>
            <a:xfrm>
              <a:off x="2284277" y="-1"/>
              <a:ext cx="1485090" cy="150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6" h="18631" extrusionOk="0">
                  <a:moveTo>
                    <a:pt x="8992" y="387"/>
                  </a:moveTo>
                  <a:cubicBezTo>
                    <a:pt x="5725" y="1294"/>
                    <a:pt x="3393" y="3719"/>
                    <a:pt x="1777" y="6415"/>
                  </a:cubicBezTo>
                  <a:cubicBezTo>
                    <a:pt x="-335" y="9941"/>
                    <a:pt x="-980" y="14279"/>
                    <a:pt x="2178" y="16838"/>
                  </a:cubicBezTo>
                  <a:cubicBezTo>
                    <a:pt x="6587" y="20411"/>
                    <a:pt x="12912" y="18184"/>
                    <a:pt x="17049" y="14204"/>
                  </a:cubicBezTo>
                  <a:cubicBezTo>
                    <a:pt x="18941" y="12384"/>
                    <a:pt x="20620" y="10153"/>
                    <a:pt x="20596" y="7344"/>
                  </a:cubicBezTo>
                  <a:cubicBezTo>
                    <a:pt x="20553" y="2236"/>
                    <a:pt x="14668" y="-1189"/>
                    <a:pt x="8992" y="387"/>
                  </a:cubicBezTo>
                  <a:close/>
                </a:path>
              </a:pathLst>
            </a:custGeom>
            <a:solidFill>
              <a:srgbClr val="0096FF">
                <a:alpha val="3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5" name="Shape 185"/>
            <p:cNvSpPr/>
            <p:nvPr/>
          </p:nvSpPr>
          <p:spPr>
            <a:xfrm>
              <a:off x="-1" y="1030899"/>
              <a:ext cx="1850023" cy="1667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1" h="18258" extrusionOk="0">
                  <a:moveTo>
                    <a:pt x="6497" y="1337"/>
                  </a:moveTo>
                  <a:cubicBezTo>
                    <a:pt x="4025" y="2519"/>
                    <a:pt x="1820" y="4325"/>
                    <a:pt x="714" y="6868"/>
                  </a:cubicBezTo>
                  <a:cubicBezTo>
                    <a:pt x="-671" y="10053"/>
                    <a:pt x="-25" y="13791"/>
                    <a:pt x="2500" y="16099"/>
                  </a:cubicBezTo>
                  <a:cubicBezTo>
                    <a:pt x="7002" y="20214"/>
                    <a:pt x="14005" y="18075"/>
                    <a:pt x="18113" y="12812"/>
                  </a:cubicBezTo>
                  <a:cubicBezTo>
                    <a:pt x="19761" y="10700"/>
                    <a:pt x="20929" y="8104"/>
                    <a:pt x="20295" y="5505"/>
                  </a:cubicBezTo>
                  <a:cubicBezTo>
                    <a:pt x="18970" y="71"/>
                    <a:pt x="12189" y="-1386"/>
                    <a:pt x="6497" y="1337"/>
                  </a:cubicBezTo>
                  <a:close/>
                </a:path>
              </a:pathLst>
            </a:custGeom>
            <a:solidFill>
              <a:srgbClr val="0096FF">
                <a:alpha val="3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6" name="Shape 186"/>
            <p:cNvSpPr/>
            <p:nvPr/>
          </p:nvSpPr>
          <p:spPr>
            <a:xfrm>
              <a:off x="312518" y="3513638"/>
              <a:ext cx="1936626" cy="1587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2" h="20050" extrusionOk="0">
                  <a:moveTo>
                    <a:pt x="9188" y="764"/>
                  </a:moveTo>
                  <a:cubicBezTo>
                    <a:pt x="6638" y="1871"/>
                    <a:pt x="4443" y="4003"/>
                    <a:pt x="2656" y="6598"/>
                  </a:cubicBezTo>
                  <a:cubicBezTo>
                    <a:pt x="223" y="10130"/>
                    <a:pt x="-1095" y="14984"/>
                    <a:pt x="1164" y="18104"/>
                  </a:cubicBezTo>
                  <a:cubicBezTo>
                    <a:pt x="3523" y="21362"/>
                    <a:pt x="7411" y="19858"/>
                    <a:pt x="10814" y="18422"/>
                  </a:cubicBezTo>
                  <a:cubicBezTo>
                    <a:pt x="13798" y="17163"/>
                    <a:pt x="17057" y="15862"/>
                    <a:pt x="19031" y="13011"/>
                  </a:cubicBezTo>
                  <a:cubicBezTo>
                    <a:pt x="19971" y="11653"/>
                    <a:pt x="20505" y="10078"/>
                    <a:pt x="20470" y="8166"/>
                  </a:cubicBezTo>
                  <a:cubicBezTo>
                    <a:pt x="20403" y="4447"/>
                    <a:pt x="18372" y="1755"/>
                    <a:pt x="15738" y="617"/>
                  </a:cubicBezTo>
                  <a:cubicBezTo>
                    <a:pt x="13799" y="-219"/>
                    <a:pt x="11495" y="-238"/>
                    <a:pt x="9188" y="764"/>
                  </a:cubicBezTo>
                  <a:close/>
                </a:path>
              </a:pathLst>
            </a:custGeom>
            <a:solidFill>
              <a:srgbClr val="0096FF">
                <a:alpha val="3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7" name="Shape 187"/>
            <p:cNvSpPr/>
            <p:nvPr/>
          </p:nvSpPr>
          <p:spPr>
            <a:xfrm rot="20963262">
              <a:off x="3850897" y="2199172"/>
              <a:ext cx="77907" cy="165633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8" name="Shape 188"/>
            <p:cNvSpPr/>
            <p:nvPr/>
          </p:nvSpPr>
          <p:spPr>
            <a:xfrm rot="1200000">
              <a:off x="4132767" y="2125436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9" name="Shape 189"/>
            <p:cNvSpPr/>
            <p:nvPr/>
          </p:nvSpPr>
          <p:spPr>
            <a:xfrm rot="18540000">
              <a:off x="3581450" y="1190548"/>
              <a:ext cx="77907" cy="165633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0" name="Shape 190"/>
            <p:cNvSpPr/>
            <p:nvPr/>
          </p:nvSpPr>
          <p:spPr>
            <a:xfrm rot="780000">
              <a:off x="3727839" y="1192296"/>
              <a:ext cx="77907" cy="165633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1" name="Shape 191"/>
            <p:cNvSpPr/>
            <p:nvPr/>
          </p:nvSpPr>
          <p:spPr>
            <a:xfrm rot="780000">
              <a:off x="3796128" y="248573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2" name="Shape 192"/>
            <p:cNvSpPr/>
            <p:nvPr/>
          </p:nvSpPr>
          <p:spPr>
            <a:xfrm rot="1820167">
              <a:off x="3990683" y="2182873"/>
              <a:ext cx="77907" cy="165633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3" name="Shape 193"/>
            <p:cNvSpPr/>
            <p:nvPr/>
          </p:nvSpPr>
          <p:spPr>
            <a:xfrm rot="3626561">
              <a:off x="1935106" y="1085877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4" name="Shape 194"/>
            <p:cNvSpPr/>
            <p:nvPr/>
          </p:nvSpPr>
          <p:spPr>
            <a:xfrm rot="1200000">
              <a:off x="3643041" y="1379579"/>
              <a:ext cx="77907" cy="165633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5" name="Shape 195"/>
            <p:cNvSpPr/>
            <p:nvPr/>
          </p:nvSpPr>
          <p:spPr>
            <a:xfrm rot="1780723">
              <a:off x="4128951" y="2299509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6" name="Shape 196"/>
            <p:cNvSpPr/>
            <p:nvPr/>
          </p:nvSpPr>
          <p:spPr>
            <a:xfrm rot="7514267">
              <a:off x="2031503" y="3579743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7" name="Shape 197"/>
            <p:cNvSpPr/>
            <p:nvPr/>
          </p:nvSpPr>
          <p:spPr>
            <a:xfrm rot="6269769">
              <a:off x="2113027" y="3498166"/>
              <a:ext cx="77907" cy="165633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8" name="Shape 198"/>
            <p:cNvSpPr/>
            <p:nvPr/>
          </p:nvSpPr>
          <p:spPr>
            <a:xfrm rot="20604380">
              <a:off x="2096798" y="858664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9" name="Shape 199"/>
            <p:cNvSpPr/>
            <p:nvPr/>
          </p:nvSpPr>
          <p:spPr>
            <a:xfrm rot="21166309">
              <a:off x="1733381" y="997399"/>
              <a:ext cx="77906" cy="165633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0" name="Shape 200"/>
            <p:cNvSpPr/>
            <p:nvPr/>
          </p:nvSpPr>
          <p:spPr>
            <a:xfrm rot="18540000">
              <a:off x="1610233" y="972924"/>
              <a:ext cx="77907" cy="165633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1" name="Shape 201"/>
            <p:cNvSpPr/>
            <p:nvPr/>
          </p:nvSpPr>
          <p:spPr>
            <a:xfrm rot="780000">
              <a:off x="1839386" y="943919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2" name="Shape 202"/>
            <p:cNvSpPr/>
            <p:nvPr/>
          </p:nvSpPr>
          <p:spPr>
            <a:xfrm rot="780000">
              <a:off x="1949867" y="765190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3" name="Shape 203"/>
            <p:cNvSpPr/>
            <p:nvPr/>
          </p:nvSpPr>
          <p:spPr>
            <a:xfrm rot="1320000">
              <a:off x="1813211" y="1107477"/>
              <a:ext cx="74753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4" name="Shape 204"/>
            <p:cNvSpPr/>
            <p:nvPr/>
          </p:nvSpPr>
          <p:spPr>
            <a:xfrm rot="19420126">
              <a:off x="1959718" y="952832"/>
              <a:ext cx="77907" cy="165632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5" name="Shape 205"/>
            <p:cNvSpPr/>
            <p:nvPr/>
          </p:nvSpPr>
          <p:spPr>
            <a:xfrm rot="19860000">
              <a:off x="1702305" y="1143924"/>
              <a:ext cx="77907" cy="165633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6" name="Shape 206"/>
            <p:cNvSpPr/>
            <p:nvPr/>
          </p:nvSpPr>
          <p:spPr>
            <a:xfrm rot="180000">
              <a:off x="2185167" y="972924"/>
              <a:ext cx="77907" cy="165633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7" name="Shape 207"/>
            <p:cNvSpPr/>
            <p:nvPr/>
          </p:nvSpPr>
          <p:spPr>
            <a:xfrm rot="20760000">
              <a:off x="2076810" y="1012843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8" name="Shape 208"/>
            <p:cNvSpPr/>
            <p:nvPr/>
          </p:nvSpPr>
          <p:spPr>
            <a:xfrm>
              <a:off x="2315164" y="30887"/>
              <a:ext cx="1423310" cy="1444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6" h="18631" extrusionOk="0">
                  <a:moveTo>
                    <a:pt x="8992" y="387"/>
                  </a:moveTo>
                  <a:cubicBezTo>
                    <a:pt x="5725" y="1294"/>
                    <a:pt x="3393" y="3719"/>
                    <a:pt x="1777" y="6415"/>
                  </a:cubicBezTo>
                  <a:cubicBezTo>
                    <a:pt x="-335" y="9941"/>
                    <a:pt x="-980" y="14279"/>
                    <a:pt x="2178" y="16838"/>
                  </a:cubicBezTo>
                  <a:cubicBezTo>
                    <a:pt x="6587" y="20411"/>
                    <a:pt x="12912" y="18184"/>
                    <a:pt x="17049" y="14204"/>
                  </a:cubicBezTo>
                  <a:cubicBezTo>
                    <a:pt x="18941" y="12384"/>
                    <a:pt x="20620" y="10153"/>
                    <a:pt x="20596" y="7344"/>
                  </a:cubicBezTo>
                  <a:cubicBezTo>
                    <a:pt x="20553" y="2236"/>
                    <a:pt x="14668" y="-1189"/>
                    <a:pt x="8992" y="387"/>
                  </a:cubicBezTo>
                  <a:close/>
                </a:path>
              </a:pathLst>
            </a:custGeom>
            <a:solidFill>
              <a:srgbClr val="945200">
                <a:alpha val="6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9" name="Shape 209"/>
            <p:cNvSpPr/>
            <p:nvPr/>
          </p:nvSpPr>
          <p:spPr>
            <a:xfrm>
              <a:off x="3808531" y="39595"/>
              <a:ext cx="2055451" cy="2114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3" h="18662" extrusionOk="0">
                  <a:moveTo>
                    <a:pt x="5508" y="193"/>
                  </a:moveTo>
                  <a:cubicBezTo>
                    <a:pt x="3233" y="722"/>
                    <a:pt x="1500" y="2339"/>
                    <a:pt x="636" y="4319"/>
                  </a:cubicBezTo>
                  <a:cubicBezTo>
                    <a:pt x="-364" y="6613"/>
                    <a:pt x="-116" y="9165"/>
                    <a:pt x="907" y="11452"/>
                  </a:cubicBezTo>
                  <a:cubicBezTo>
                    <a:pt x="4745" y="20031"/>
                    <a:pt x="16408" y="20921"/>
                    <a:pt x="19542" y="14298"/>
                  </a:cubicBezTo>
                  <a:cubicBezTo>
                    <a:pt x="21236" y="10717"/>
                    <a:pt x="18691" y="6954"/>
                    <a:pt x="15549" y="4076"/>
                  </a:cubicBezTo>
                  <a:cubicBezTo>
                    <a:pt x="12773" y="1532"/>
                    <a:pt x="9262" y="-679"/>
                    <a:pt x="5508" y="193"/>
                  </a:cubicBezTo>
                  <a:close/>
                </a:path>
              </a:pathLst>
            </a:custGeom>
            <a:solidFill>
              <a:srgbClr val="945200">
                <a:alpha val="6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0" name="Shape 210"/>
            <p:cNvSpPr/>
            <p:nvPr/>
          </p:nvSpPr>
          <p:spPr>
            <a:xfrm>
              <a:off x="1565684" y="1595039"/>
              <a:ext cx="2273416" cy="1964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65" h="21004" extrusionOk="0">
                  <a:moveTo>
                    <a:pt x="12696" y="12"/>
                  </a:moveTo>
                  <a:cubicBezTo>
                    <a:pt x="9749" y="-188"/>
                    <a:pt x="7264" y="2182"/>
                    <a:pt x="4967" y="4479"/>
                  </a:cubicBezTo>
                  <a:cubicBezTo>
                    <a:pt x="1937" y="7509"/>
                    <a:pt x="-990" y="11437"/>
                    <a:pt x="322" y="15688"/>
                  </a:cubicBezTo>
                  <a:cubicBezTo>
                    <a:pt x="1212" y="18573"/>
                    <a:pt x="3742" y="19848"/>
                    <a:pt x="6230" y="20482"/>
                  </a:cubicBezTo>
                  <a:cubicBezTo>
                    <a:pt x="9879" y="21412"/>
                    <a:pt x="13820" y="21318"/>
                    <a:pt x="16656" y="18385"/>
                  </a:cubicBezTo>
                  <a:cubicBezTo>
                    <a:pt x="20033" y="14892"/>
                    <a:pt x="20610" y="8771"/>
                    <a:pt x="18169" y="4184"/>
                  </a:cubicBezTo>
                  <a:cubicBezTo>
                    <a:pt x="16923" y="1842"/>
                    <a:pt x="14955" y="165"/>
                    <a:pt x="12696" y="12"/>
                  </a:cubicBezTo>
                  <a:close/>
                </a:path>
              </a:pathLst>
            </a:custGeom>
            <a:solidFill>
              <a:srgbClr val="945200">
                <a:alpha val="6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1" name="Shape 211"/>
            <p:cNvSpPr/>
            <p:nvPr/>
          </p:nvSpPr>
          <p:spPr>
            <a:xfrm>
              <a:off x="4068755" y="2238781"/>
              <a:ext cx="1535498" cy="1582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8" h="18362" extrusionOk="0">
                  <a:moveTo>
                    <a:pt x="7283" y="21"/>
                  </a:moveTo>
                  <a:cubicBezTo>
                    <a:pt x="3923" y="271"/>
                    <a:pt x="1455" y="2639"/>
                    <a:pt x="481" y="5444"/>
                  </a:cubicBezTo>
                  <a:cubicBezTo>
                    <a:pt x="-607" y="8580"/>
                    <a:pt x="174" y="11956"/>
                    <a:pt x="2581" y="14495"/>
                  </a:cubicBezTo>
                  <a:cubicBezTo>
                    <a:pt x="9079" y="21349"/>
                    <a:pt x="20830" y="18353"/>
                    <a:pt x="20947" y="11272"/>
                  </a:cubicBezTo>
                  <a:cubicBezTo>
                    <a:pt x="20993" y="8523"/>
                    <a:pt x="18622" y="6370"/>
                    <a:pt x="16380" y="4377"/>
                  </a:cubicBezTo>
                  <a:cubicBezTo>
                    <a:pt x="13824" y="2104"/>
                    <a:pt x="10942" y="-251"/>
                    <a:pt x="7283" y="21"/>
                  </a:cubicBezTo>
                  <a:close/>
                </a:path>
              </a:pathLst>
            </a:custGeom>
            <a:solidFill>
              <a:srgbClr val="945200">
                <a:alpha val="6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2" name="Shape 212"/>
            <p:cNvSpPr/>
            <p:nvPr/>
          </p:nvSpPr>
          <p:spPr>
            <a:xfrm>
              <a:off x="5525508" y="1402732"/>
              <a:ext cx="2075066" cy="1490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89" h="18964" extrusionOk="0">
                  <a:moveTo>
                    <a:pt x="8619" y="2099"/>
                  </a:moveTo>
                  <a:cubicBezTo>
                    <a:pt x="6772" y="3841"/>
                    <a:pt x="5607" y="6570"/>
                    <a:pt x="3672" y="8198"/>
                  </a:cubicBezTo>
                  <a:cubicBezTo>
                    <a:pt x="2327" y="9329"/>
                    <a:pt x="597" y="10034"/>
                    <a:pt x="128" y="12009"/>
                  </a:cubicBezTo>
                  <a:cubicBezTo>
                    <a:pt x="-635" y="15227"/>
                    <a:pt x="2139" y="17639"/>
                    <a:pt x="5199" y="18376"/>
                  </a:cubicBezTo>
                  <a:cubicBezTo>
                    <a:pt x="10024" y="19538"/>
                    <a:pt x="15254" y="19290"/>
                    <a:pt x="18557" y="14752"/>
                  </a:cubicBezTo>
                  <a:cubicBezTo>
                    <a:pt x="20138" y="12578"/>
                    <a:pt x="20965" y="9592"/>
                    <a:pt x="20423" y="6694"/>
                  </a:cubicBezTo>
                  <a:cubicBezTo>
                    <a:pt x="19213" y="217"/>
                    <a:pt x="13029" y="-2062"/>
                    <a:pt x="8619" y="2099"/>
                  </a:cubicBezTo>
                  <a:close/>
                </a:path>
              </a:pathLst>
            </a:custGeom>
            <a:solidFill>
              <a:srgbClr val="945200">
                <a:alpha val="6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3" name="Shape 213"/>
            <p:cNvSpPr/>
            <p:nvPr/>
          </p:nvSpPr>
          <p:spPr>
            <a:xfrm>
              <a:off x="5206891" y="3467864"/>
              <a:ext cx="2526751" cy="1828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7" h="19420" extrusionOk="0">
                  <a:moveTo>
                    <a:pt x="14761" y="460"/>
                  </a:moveTo>
                  <a:cubicBezTo>
                    <a:pt x="10974" y="-874"/>
                    <a:pt x="7057" y="838"/>
                    <a:pt x="3802" y="3741"/>
                  </a:cubicBezTo>
                  <a:cubicBezTo>
                    <a:pt x="1326" y="5950"/>
                    <a:pt x="-708" y="9317"/>
                    <a:pt x="235" y="12813"/>
                  </a:cubicBezTo>
                  <a:cubicBezTo>
                    <a:pt x="787" y="14863"/>
                    <a:pt x="2275" y="16088"/>
                    <a:pt x="3779" y="17023"/>
                  </a:cubicBezTo>
                  <a:cubicBezTo>
                    <a:pt x="9013" y="20280"/>
                    <a:pt x="15329" y="20726"/>
                    <a:pt x="18841" y="15143"/>
                  </a:cubicBezTo>
                  <a:cubicBezTo>
                    <a:pt x="20320" y="12792"/>
                    <a:pt x="20892" y="9650"/>
                    <a:pt x="20186" y="6756"/>
                  </a:cubicBezTo>
                  <a:cubicBezTo>
                    <a:pt x="19404" y="3554"/>
                    <a:pt x="17253" y="1339"/>
                    <a:pt x="14761" y="460"/>
                  </a:cubicBezTo>
                  <a:close/>
                </a:path>
              </a:pathLst>
            </a:custGeom>
            <a:solidFill>
              <a:srgbClr val="945200">
                <a:alpha val="6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4" name="Shape 214"/>
            <p:cNvSpPr/>
            <p:nvPr/>
          </p:nvSpPr>
          <p:spPr>
            <a:xfrm>
              <a:off x="2162981" y="4061261"/>
              <a:ext cx="2268607" cy="2126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9" h="19563" extrusionOk="0">
                  <a:moveTo>
                    <a:pt x="12663" y="2"/>
                  </a:moveTo>
                  <a:cubicBezTo>
                    <a:pt x="9922" y="29"/>
                    <a:pt x="7103" y="202"/>
                    <a:pt x="4754" y="1676"/>
                  </a:cubicBezTo>
                  <a:cubicBezTo>
                    <a:pt x="1585" y="3665"/>
                    <a:pt x="17" y="7447"/>
                    <a:pt x="1" y="11322"/>
                  </a:cubicBezTo>
                  <a:cubicBezTo>
                    <a:pt x="-10" y="13865"/>
                    <a:pt x="685" y="16445"/>
                    <a:pt x="2580" y="18031"/>
                  </a:cubicBezTo>
                  <a:cubicBezTo>
                    <a:pt x="6822" y="21583"/>
                    <a:pt x="12774" y="18476"/>
                    <a:pt x="16715" y="13642"/>
                  </a:cubicBezTo>
                  <a:cubicBezTo>
                    <a:pt x="19915" y="9716"/>
                    <a:pt x="21590" y="4377"/>
                    <a:pt x="18263" y="1422"/>
                  </a:cubicBezTo>
                  <a:cubicBezTo>
                    <a:pt x="16751" y="80"/>
                    <a:pt x="14654" y="-17"/>
                    <a:pt x="12663" y="2"/>
                  </a:cubicBezTo>
                  <a:close/>
                </a:path>
              </a:pathLst>
            </a:custGeom>
            <a:solidFill>
              <a:srgbClr val="945200">
                <a:alpha val="6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5" name="Shape 215"/>
            <p:cNvSpPr/>
            <p:nvPr/>
          </p:nvSpPr>
          <p:spPr>
            <a:xfrm>
              <a:off x="4394289" y="5118490"/>
              <a:ext cx="1536235" cy="1648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9" h="18009" extrusionOk="0">
                  <a:moveTo>
                    <a:pt x="6940" y="15"/>
                  </a:moveTo>
                  <a:cubicBezTo>
                    <a:pt x="3671" y="192"/>
                    <a:pt x="1293" y="2514"/>
                    <a:pt x="414" y="5252"/>
                  </a:cubicBezTo>
                  <a:cubicBezTo>
                    <a:pt x="-554" y="8269"/>
                    <a:pt x="200" y="11508"/>
                    <a:pt x="2429" y="13992"/>
                  </a:cubicBezTo>
                  <a:cubicBezTo>
                    <a:pt x="9058" y="21380"/>
                    <a:pt x="21046" y="17529"/>
                    <a:pt x="20051" y="10880"/>
                  </a:cubicBezTo>
                  <a:cubicBezTo>
                    <a:pt x="19773" y="9019"/>
                    <a:pt x="18305" y="7466"/>
                    <a:pt x="16714" y="6150"/>
                  </a:cubicBezTo>
                  <a:cubicBezTo>
                    <a:pt x="12179" y="2397"/>
                    <a:pt x="11288" y="-220"/>
                    <a:pt x="6940" y="15"/>
                  </a:cubicBezTo>
                  <a:close/>
                </a:path>
              </a:pathLst>
            </a:custGeom>
            <a:solidFill>
              <a:srgbClr val="945200">
                <a:alpha val="6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6" name="Shape 216"/>
            <p:cNvSpPr/>
            <p:nvPr/>
          </p:nvSpPr>
          <p:spPr>
            <a:xfrm>
              <a:off x="381658" y="3583509"/>
              <a:ext cx="1821078" cy="1470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59" h="18485" extrusionOk="0">
                  <a:moveTo>
                    <a:pt x="7317" y="1531"/>
                  </a:moveTo>
                  <a:cubicBezTo>
                    <a:pt x="4999" y="2895"/>
                    <a:pt x="3084" y="4964"/>
                    <a:pt x="1661" y="7405"/>
                  </a:cubicBezTo>
                  <a:cubicBezTo>
                    <a:pt x="-373" y="10893"/>
                    <a:pt x="-838" y="15423"/>
                    <a:pt x="1975" y="17562"/>
                  </a:cubicBezTo>
                  <a:cubicBezTo>
                    <a:pt x="4493" y="19476"/>
                    <a:pt x="7553" y="18001"/>
                    <a:pt x="10338" y="16847"/>
                  </a:cubicBezTo>
                  <a:cubicBezTo>
                    <a:pt x="14999" y="14914"/>
                    <a:pt x="20567" y="12969"/>
                    <a:pt x="20658" y="7447"/>
                  </a:cubicBezTo>
                  <a:cubicBezTo>
                    <a:pt x="20762" y="1129"/>
                    <a:pt x="13524" y="-2124"/>
                    <a:pt x="7317" y="1531"/>
                  </a:cubicBezTo>
                  <a:close/>
                </a:path>
              </a:pathLst>
            </a:custGeom>
            <a:solidFill>
              <a:srgbClr val="945200">
                <a:alpha val="6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7" name="Shape 217"/>
            <p:cNvSpPr/>
            <p:nvPr/>
          </p:nvSpPr>
          <p:spPr>
            <a:xfrm>
              <a:off x="42471" y="1073441"/>
              <a:ext cx="1765079" cy="1582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1" h="18258" extrusionOk="0">
                  <a:moveTo>
                    <a:pt x="6497" y="1337"/>
                  </a:moveTo>
                  <a:cubicBezTo>
                    <a:pt x="4025" y="2519"/>
                    <a:pt x="1820" y="4325"/>
                    <a:pt x="714" y="6868"/>
                  </a:cubicBezTo>
                  <a:cubicBezTo>
                    <a:pt x="-671" y="10053"/>
                    <a:pt x="-25" y="13791"/>
                    <a:pt x="2500" y="16099"/>
                  </a:cubicBezTo>
                  <a:cubicBezTo>
                    <a:pt x="7002" y="20214"/>
                    <a:pt x="14005" y="18075"/>
                    <a:pt x="18113" y="12812"/>
                  </a:cubicBezTo>
                  <a:cubicBezTo>
                    <a:pt x="19761" y="10700"/>
                    <a:pt x="20929" y="8104"/>
                    <a:pt x="20295" y="5505"/>
                  </a:cubicBezTo>
                  <a:cubicBezTo>
                    <a:pt x="18970" y="71"/>
                    <a:pt x="12189" y="-1386"/>
                    <a:pt x="6497" y="1337"/>
                  </a:cubicBezTo>
                  <a:close/>
                </a:path>
              </a:pathLst>
            </a:custGeom>
            <a:solidFill>
              <a:srgbClr val="945200">
                <a:alpha val="6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8" name="Shape 218"/>
            <p:cNvSpPr/>
            <p:nvPr/>
          </p:nvSpPr>
          <p:spPr>
            <a:xfrm>
              <a:off x="1699218" y="3578198"/>
              <a:ext cx="1595461" cy="1527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83" h="21173" extrusionOk="0">
                  <a:moveTo>
                    <a:pt x="9072" y="1"/>
                  </a:moveTo>
                  <a:cubicBezTo>
                    <a:pt x="9500" y="8"/>
                    <a:pt x="9924" y="81"/>
                    <a:pt x="10348" y="137"/>
                  </a:cubicBezTo>
                  <a:cubicBezTo>
                    <a:pt x="11156" y="244"/>
                    <a:pt x="11970" y="292"/>
                    <a:pt x="12784" y="320"/>
                  </a:cubicBezTo>
                  <a:cubicBezTo>
                    <a:pt x="13421" y="342"/>
                    <a:pt x="14060" y="352"/>
                    <a:pt x="14695" y="283"/>
                  </a:cubicBezTo>
                  <a:cubicBezTo>
                    <a:pt x="15298" y="218"/>
                    <a:pt x="15900" y="87"/>
                    <a:pt x="16505" y="149"/>
                  </a:cubicBezTo>
                  <a:cubicBezTo>
                    <a:pt x="17958" y="299"/>
                    <a:pt x="18863" y="1340"/>
                    <a:pt x="19560" y="2246"/>
                  </a:cubicBezTo>
                  <a:cubicBezTo>
                    <a:pt x="20619" y="3623"/>
                    <a:pt x="21056" y="5405"/>
                    <a:pt x="19886" y="6313"/>
                  </a:cubicBezTo>
                  <a:cubicBezTo>
                    <a:pt x="19406" y="6685"/>
                    <a:pt x="18779" y="6639"/>
                    <a:pt x="18190" y="6671"/>
                  </a:cubicBezTo>
                  <a:cubicBezTo>
                    <a:pt x="17183" y="6726"/>
                    <a:pt x="16213" y="7061"/>
                    <a:pt x="15272" y="7448"/>
                  </a:cubicBezTo>
                  <a:cubicBezTo>
                    <a:pt x="14504" y="7764"/>
                    <a:pt x="13755" y="8129"/>
                    <a:pt x="13028" y="8542"/>
                  </a:cubicBezTo>
                  <a:cubicBezTo>
                    <a:pt x="12199" y="9012"/>
                    <a:pt x="11404" y="9552"/>
                    <a:pt x="10718" y="10240"/>
                  </a:cubicBezTo>
                  <a:cubicBezTo>
                    <a:pt x="9712" y="11247"/>
                    <a:pt x="8643" y="12540"/>
                    <a:pt x="7795" y="14055"/>
                  </a:cubicBezTo>
                  <a:cubicBezTo>
                    <a:pt x="7378" y="14800"/>
                    <a:pt x="7024" y="15595"/>
                    <a:pt x="6693" y="16376"/>
                  </a:cubicBezTo>
                  <a:cubicBezTo>
                    <a:pt x="6418" y="17025"/>
                    <a:pt x="6162" y="17668"/>
                    <a:pt x="6030" y="18323"/>
                  </a:cubicBezTo>
                  <a:cubicBezTo>
                    <a:pt x="5856" y="19186"/>
                    <a:pt x="5864" y="20072"/>
                    <a:pt x="5409" y="20617"/>
                  </a:cubicBezTo>
                  <a:cubicBezTo>
                    <a:pt x="4615" y="21568"/>
                    <a:pt x="3274" y="21127"/>
                    <a:pt x="2084" y="20562"/>
                  </a:cubicBezTo>
                  <a:cubicBezTo>
                    <a:pt x="566" y="19841"/>
                    <a:pt x="-544" y="18423"/>
                    <a:pt x="281" y="17372"/>
                  </a:cubicBezTo>
                  <a:cubicBezTo>
                    <a:pt x="504" y="17088"/>
                    <a:pt x="823" y="16972"/>
                    <a:pt x="1136" y="16827"/>
                  </a:cubicBezTo>
                  <a:cubicBezTo>
                    <a:pt x="1379" y="16715"/>
                    <a:pt x="1621" y="16578"/>
                    <a:pt x="1850" y="16435"/>
                  </a:cubicBezTo>
                  <a:cubicBezTo>
                    <a:pt x="2220" y="16203"/>
                    <a:pt x="2575" y="15934"/>
                    <a:pt x="2930" y="15657"/>
                  </a:cubicBezTo>
                  <a:cubicBezTo>
                    <a:pt x="3492" y="15220"/>
                    <a:pt x="4068" y="14765"/>
                    <a:pt x="4578" y="14253"/>
                  </a:cubicBezTo>
                  <a:cubicBezTo>
                    <a:pt x="5627" y="13200"/>
                    <a:pt x="6372" y="11918"/>
                    <a:pt x="6779" y="10575"/>
                  </a:cubicBezTo>
                  <a:cubicBezTo>
                    <a:pt x="7012" y="9810"/>
                    <a:pt x="7144" y="9013"/>
                    <a:pt x="7164" y="8208"/>
                  </a:cubicBezTo>
                  <a:cubicBezTo>
                    <a:pt x="7177" y="7683"/>
                    <a:pt x="7143" y="7159"/>
                    <a:pt x="7067" y="6640"/>
                  </a:cubicBezTo>
                  <a:cubicBezTo>
                    <a:pt x="6996" y="6154"/>
                    <a:pt x="6889" y="5671"/>
                    <a:pt x="6687" y="5229"/>
                  </a:cubicBezTo>
                  <a:cubicBezTo>
                    <a:pt x="6391" y="4577"/>
                    <a:pt x="5900" y="4025"/>
                    <a:pt x="5762" y="3312"/>
                  </a:cubicBezTo>
                  <a:cubicBezTo>
                    <a:pt x="5406" y="1472"/>
                    <a:pt x="7101" y="-32"/>
                    <a:pt x="9072" y="1"/>
                  </a:cubicBezTo>
                  <a:close/>
                </a:path>
              </a:pathLst>
            </a:custGeom>
            <a:solidFill>
              <a:srgbClr val="0096FF">
                <a:alpha val="7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9" name="Shape 219"/>
            <p:cNvSpPr/>
            <p:nvPr/>
          </p:nvSpPr>
          <p:spPr>
            <a:xfrm>
              <a:off x="4087654" y="4207928"/>
              <a:ext cx="1655936" cy="1507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6" h="21345" extrusionOk="0">
                  <a:moveTo>
                    <a:pt x="4482" y="10084"/>
                  </a:moveTo>
                  <a:cubicBezTo>
                    <a:pt x="4175" y="11173"/>
                    <a:pt x="3813" y="12242"/>
                    <a:pt x="3378" y="13275"/>
                  </a:cubicBezTo>
                  <a:cubicBezTo>
                    <a:pt x="3080" y="13984"/>
                    <a:pt x="2749" y="14675"/>
                    <a:pt x="2378" y="15341"/>
                  </a:cubicBezTo>
                  <a:cubicBezTo>
                    <a:pt x="1969" y="16078"/>
                    <a:pt x="1515" y="16785"/>
                    <a:pt x="1138" y="17543"/>
                  </a:cubicBezTo>
                  <a:cubicBezTo>
                    <a:pt x="986" y="17849"/>
                    <a:pt x="843" y="18177"/>
                    <a:pt x="637" y="18439"/>
                  </a:cubicBezTo>
                  <a:cubicBezTo>
                    <a:pt x="430" y="18700"/>
                    <a:pt x="169" y="18899"/>
                    <a:pt x="58" y="19231"/>
                  </a:cubicBezTo>
                  <a:cubicBezTo>
                    <a:pt x="-190" y="19971"/>
                    <a:pt x="395" y="20668"/>
                    <a:pt x="1108" y="21028"/>
                  </a:cubicBezTo>
                  <a:cubicBezTo>
                    <a:pt x="1978" y="21467"/>
                    <a:pt x="3021" y="21523"/>
                    <a:pt x="3562" y="20721"/>
                  </a:cubicBezTo>
                  <a:cubicBezTo>
                    <a:pt x="3821" y="20339"/>
                    <a:pt x="3863" y="19845"/>
                    <a:pt x="3965" y="19383"/>
                  </a:cubicBezTo>
                  <a:cubicBezTo>
                    <a:pt x="4054" y="18983"/>
                    <a:pt x="4192" y="18600"/>
                    <a:pt x="4336" y="18221"/>
                  </a:cubicBezTo>
                  <a:cubicBezTo>
                    <a:pt x="4614" y="17491"/>
                    <a:pt x="4915" y="16769"/>
                    <a:pt x="5314" y="16111"/>
                  </a:cubicBezTo>
                  <a:cubicBezTo>
                    <a:pt x="5787" y="15332"/>
                    <a:pt x="6386" y="14660"/>
                    <a:pt x="7065" y="14101"/>
                  </a:cubicBezTo>
                  <a:cubicBezTo>
                    <a:pt x="7706" y="13573"/>
                    <a:pt x="8411" y="13150"/>
                    <a:pt x="9161" y="12848"/>
                  </a:cubicBezTo>
                  <a:cubicBezTo>
                    <a:pt x="9813" y="12587"/>
                    <a:pt x="10493" y="12419"/>
                    <a:pt x="11186" y="12392"/>
                  </a:cubicBezTo>
                  <a:cubicBezTo>
                    <a:pt x="11792" y="12368"/>
                    <a:pt x="12399" y="12454"/>
                    <a:pt x="12970" y="12680"/>
                  </a:cubicBezTo>
                  <a:cubicBezTo>
                    <a:pt x="13558" y="12913"/>
                    <a:pt x="14088" y="13287"/>
                    <a:pt x="14608" y="13670"/>
                  </a:cubicBezTo>
                  <a:cubicBezTo>
                    <a:pt x="15213" y="14117"/>
                    <a:pt x="15814" y="14584"/>
                    <a:pt x="16283" y="15201"/>
                  </a:cubicBezTo>
                  <a:cubicBezTo>
                    <a:pt x="16690" y="15737"/>
                    <a:pt x="16994" y="16381"/>
                    <a:pt x="17497" y="16804"/>
                  </a:cubicBezTo>
                  <a:cubicBezTo>
                    <a:pt x="18554" y="17694"/>
                    <a:pt x="20070" y="17429"/>
                    <a:pt x="20782" y="16192"/>
                  </a:cubicBezTo>
                  <a:cubicBezTo>
                    <a:pt x="21410" y="15100"/>
                    <a:pt x="21146" y="13666"/>
                    <a:pt x="20248" y="12809"/>
                  </a:cubicBezTo>
                  <a:cubicBezTo>
                    <a:pt x="19727" y="12311"/>
                    <a:pt x="19056" y="12083"/>
                    <a:pt x="18435" y="11760"/>
                  </a:cubicBezTo>
                  <a:cubicBezTo>
                    <a:pt x="17675" y="11365"/>
                    <a:pt x="16987" y="10823"/>
                    <a:pt x="16349" y="10219"/>
                  </a:cubicBezTo>
                  <a:cubicBezTo>
                    <a:pt x="15360" y="9284"/>
                    <a:pt x="14481" y="8184"/>
                    <a:pt x="14027" y="6832"/>
                  </a:cubicBezTo>
                  <a:cubicBezTo>
                    <a:pt x="13769" y="6061"/>
                    <a:pt x="13663" y="5239"/>
                    <a:pt x="13698" y="4418"/>
                  </a:cubicBezTo>
                  <a:cubicBezTo>
                    <a:pt x="13725" y="3781"/>
                    <a:pt x="13838" y="3151"/>
                    <a:pt x="13842" y="2513"/>
                  </a:cubicBezTo>
                  <a:cubicBezTo>
                    <a:pt x="13846" y="1896"/>
                    <a:pt x="13748" y="1281"/>
                    <a:pt x="13396" y="812"/>
                  </a:cubicBezTo>
                  <a:cubicBezTo>
                    <a:pt x="12781" y="-6"/>
                    <a:pt x="11689" y="-77"/>
                    <a:pt x="10657" y="49"/>
                  </a:cubicBezTo>
                  <a:cubicBezTo>
                    <a:pt x="8945" y="258"/>
                    <a:pt x="6931" y="629"/>
                    <a:pt x="5660" y="2419"/>
                  </a:cubicBezTo>
                  <a:cubicBezTo>
                    <a:pt x="5270" y="2968"/>
                    <a:pt x="4988" y="3609"/>
                    <a:pt x="4921" y="4305"/>
                  </a:cubicBezTo>
                  <a:cubicBezTo>
                    <a:pt x="4883" y="4700"/>
                    <a:pt x="4916" y="5098"/>
                    <a:pt x="4947" y="5494"/>
                  </a:cubicBezTo>
                  <a:cubicBezTo>
                    <a:pt x="4991" y="6064"/>
                    <a:pt x="5032" y="6635"/>
                    <a:pt x="5010" y="7207"/>
                  </a:cubicBezTo>
                  <a:cubicBezTo>
                    <a:pt x="4971" y="8189"/>
                    <a:pt x="4746" y="9146"/>
                    <a:pt x="4482" y="1008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0" name="Shape 220"/>
            <p:cNvSpPr/>
            <p:nvPr/>
          </p:nvSpPr>
          <p:spPr>
            <a:xfrm>
              <a:off x="1794037" y="1153495"/>
              <a:ext cx="872056" cy="898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1" h="20138" extrusionOk="0">
                  <a:moveTo>
                    <a:pt x="2" y="5193"/>
                  </a:moveTo>
                  <a:cubicBezTo>
                    <a:pt x="-69" y="2703"/>
                    <a:pt x="2988" y="1728"/>
                    <a:pt x="5684" y="915"/>
                  </a:cubicBezTo>
                  <a:cubicBezTo>
                    <a:pt x="8121" y="179"/>
                    <a:pt x="10842" y="-731"/>
                    <a:pt x="12515" y="959"/>
                  </a:cubicBezTo>
                  <a:cubicBezTo>
                    <a:pt x="12940" y="1388"/>
                    <a:pt x="13125" y="1951"/>
                    <a:pt x="13429" y="2465"/>
                  </a:cubicBezTo>
                  <a:cubicBezTo>
                    <a:pt x="13689" y="2904"/>
                    <a:pt x="14030" y="3299"/>
                    <a:pt x="14424" y="3630"/>
                  </a:cubicBezTo>
                  <a:cubicBezTo>
                    <a:pt x="15175" y="4260"/>
                    <a:pt x="15587" y="4851"/>
                    <a:pt x="16092" y="5256"/>
                  </a:cubicBezTo>
                  <a:cubicBezTo>
                    <a:pt x="16571" y="5639"/>
                    <a:pt x="17064" y="5888"/>
                    <a:pt x="17681" y="6219"/>
                  </a:cubicBezTo>
                  <a:cubicBezTo>
                    <a:pt x="18168" y="6480"/>
                    <a:pt x="18634" y="6792"/>
                    <a:pt x="19144" y="7001"/>
                  </a:cubicBezTo>
                  <a:cubicBezTo>
                    <a:pt x="19565" y="7172"/>
                    <a:pt x="20018" y="7281"/>
                    <a:pt x="20345" y="7589"/>
                  </a:cubicBezTo>
                  <a:cubicBezTo>
                    <a:pt x="21531" y="8705"/>
                    <a:pt x="20290" y="10448"/>
                    <a:pt x="18493" y="11498"/>
                  </a:cubicBezTo>
                  <a:cubicBezTo>
                    <a:pt x="16263" y="12803"/>
                    <a:pt x="14069" y="14141"/>
                    <a:pt x="12017" y="15647"/>
                  </a:cubicBezTo>
                  <a:cubicBezTo>
                    <a:pt x="11258" y="16204"/>
                    <a:pt x="10534" y="16767"/>
                    <a:pt x="9814" y="17346"/>
                  </a:cubicBezTo>
                  <a:cubicBezTo>
                    <a:pt x="8684" y="18255"/>
                    <a:pt x="7562" y="19227"/>
                    <a:pt x="6111" y="19770"/>
                  </a:cubicBezTo>
                  <a:cubicBezTo>
                    <a:pt x="3176" y="20869"/>
                    <a:pt x="61" y="19377"/>
                    <a:pt x="297" y="16964"/>
                  </a:cubicBezTo>
                  <a:cubicBezTo>
                    <a:pt x="348" y="16446"/>
                    <a:pt x="596" y="15990"/>
                    <a:pt x="790" y="15507"/>
                  </a:cubicBezTo>
                  <a:cubicBezTo>
                    <a:pt x="1076" y="14793"/>
                    <a:pt x="1233" y="14030"/>
                    <a:pt x="1305" y="13272"/>
                  </a:cubicBezTo>
                  <a:cubicBezTo>
                    <a:pt x="1415" y="12124"/>
                    <a:pt x="1336" y="10967"/>
                    <a:pt x="1214" y="9825"/>
                  </a:cubicBezTo>
                  <a:cubicBezTo>
                    <a:pt x="1127" y="9013"/>
                    <a:pt x="1016" y="8197"/>
                    <a:pt x="731" y="7425"/>
                  </a:cubicBezTo>
                  <a:cubicBezTo>
                    <a:pt x="454" y="6678"/>
                    <a:pt x="24" y="5988"/>
                    <a:pt x="2" y="519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1" name="Shape 221"/>
            <p:cNvSpPr/>
            <p:nvPr/>
          </p:nvSpPr>
          <p:spPr>
            <a:xfrm>
              <a:off x="3787888" y="2376975"/>
              <a:ext cx="325945" cy="684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9" h="20811" extrusionOk="0">
                  <a:moveTo>
                    <a:pt x="5351" y="2191"/>
                  </a:moveTo>
                  <a:cubicBezTo>
                    <a:pt x="7386" y="-125"/>
                    <a:pt x="13400" y="-659"/>
                    <a:pt x="17443" y="847"/>
                  </a:cubicBezTo>
                  <a:cubicBezTo>
                    <a:pt x="20180" y="1867"/>
                    <a:pt x="21176" y="3577"/>
                    <a:pt x="20724" y="5263"/>
                  </a:cubicBezTo>
                  <a:cubicBezTo>
                    <a:pt x="20283" y="6905"/>
                    <a:pt x="18505" y="8371"/>
                    <a:pt x="17369" y="9931"/>
                  </a:cubicBezTo>
                  <a:cubicBezTo>
                    <a:pt x="16347" y="11334"/>
                    <a:pt x="15839" y="12808"/>
                    <a:pt x="15753" y="14292"/>
                  </a:cubicBezTo>
                  <a:cubicBezTo>
                    <a:pt x="15668" y="15762"/>
                    <a:pt x="15961" y="17293"/>
                    <a:pt x="14520" y="18601"/>
                  </a:cubicBezTo>
                  <a:cubicBezTo>
                    <a:pt x="13132" y="19861"/>
                    <a:pt x="10429" y="20653"/>
                    <a:pt x="7446" y="20791"/>
                  </a:cubicBezTo>
                  <a:cubicBezTo>
                    <a:pt x="4215" y="20941"/>
                    <a:pt x="967" y="20236"/>
                    <a:pt x="166" y="18805"/>
                  </a:cubicBezTo>
                  <a:cubicBezTo>
                    <a:pt x="-424" y="17752"/>
                    <a:pt x="690" y="16717"/>
                    <a:pt x="1485" y="15699"/>
                  </a:cubicBezTo>
                  <a:cubicBezTo>
                    <a:pt x="2289" y="14669"/>
                    <a:pt x="2757" y="13590"/>
                    <a:pt x="3240" y="12516"/>
                  </a:cubicBezTo>
                  <a:cubicBezTo>
                    <a:pt x="3845" y="11173"/>
                    <a:pt x="4479" y="9831"/>
                    <a:pt x="4809" y="8466"/>
                  </a:cubicBezTo>
                  <a:cubicBezTo>
                    <a:pt x="5052" y="7465"/>
                    <a:pt x="5130" y="6456"/>
                    <a:pt x="4997" y="5449"/>
                  </a:cubicBezTo>
                  <a:cubicBezTo>
                    <a:pt x="4851" y="4349"/>
                    <a:pt x="4450" y="3216"/>
                    <a:pt x="5351" y="2191"/>
                  </a:cubicBezTo>
                  <a:close/>
                </a:path>
              </a:pathLst>
            </a:custGeom>
            <a:solidFill>
              <a:srgbClr val="0096FF">
                <a:alpha val="7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2" name="Shape 222"/>
            <p:cNvSpPr/>
            <p:nvPr/>
          </p:nvSpPr>
          <p:spPr>
            <a:xfrm>
              <a:off x="5530777" y="2885311"/>
              <a:ext cx="1148420" cy="895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8" h="21254" extrusionOk="0">
                  <a:moveTo>
                    <a:pt x="9750" y="9"/>
                  </a:moveTo>
                  <a:cubicBezTo>
                    <a:pt x="8109" y="-79"/>
                    <a:pt x="6505" y="522"/>
                    <a:pt x="5122" y="1637"/>
                  </a:cubicBezTo>
                  <a:cubicBezTo>
                    <a:pt x="3768" y="2730"/>
                    <a:pt x="2632" y="4326"/>
                    <a:pt x="2204" y="6376"/>
                  </a:cubicBezTo>
                  <a:cubicBezTo>
                    <a:pt x="1871" y="7975"/>
                    <a:pt x="2034" y="9675"/>
                    <a:pt x="1713" y="11261"/>
                  </a:cubicBezTo>
                  <a:cubicBezTo>
                    <a:pt x="1373" y="12945"/>
                    <a:pt x="521" y="14387"/>
                    <a:pt x="160" y="16054"/>
                  </a:cubicBezTo>
                  <a:cubicBezTo>
                    <a:pt x="-353" y="18425"/>
                    <a:pt x="394" y="21521"/>
                    <a:pt x="2068" y="21236"/>
                  </a:cubicBezTo>
                  <a:cubicBezTo>
                    <a:pt x="3240" y="21037"/>
                    <a:pt x="4148" y="20200"/>
                    <a:pt x="5107" y="19319"/>
                  </a:cubicBezTo>
                  <a:cubicBezTo>
                    <a:pt x="5991" y="18508"/>
                    <a:pt x="7003" y="17983"/>
                    <a:pt x="7989" y="17407"/>
                  </a:cubicBezTo>
                  <a:cubicBezTo>
                    <a:pt x="8983" y="16826"/>
                    <a:pt x="9957" y="16188"/>
                    <a:pt x="10967" y="15656"/>
                  </a:cubicBezTo>
                  <a:cubicBezTo>
                    <a:pt x="11781" y="15226"/>
                    <a:pt x="12615" y="14867"/>
                    <a:pt x="13461" y="14557"/>
                  </a:cubicBezTo>
                  <a:cubicBezTo>
                    <a:pt x="14110" y="14319"/>
                    <a:pt x="14766" y="14110"/>
                    <a:pt x="15428" y="13935"/>
                  </a:cubicBezTo>
                  <a:cubicBezTo>
                    <a:pt x="15944" y="13798"/>
                    <a:pt x="16463" y="13681"/>
                    <a:pt x="16982" y="13565"/>
                  </a:cubicBezTo>
                  <a:cubicBezTo>
                    <a:pt x="17589" y="13428"/>
                    <a:pt x="18197" y="13292"/>
                    <a:pt x="18792" y="13088"/>
                  </a:cubicBezTo>
                  <a:cubicBezTo>
                    <a:pt x="19290" y="12917"/>
                    <a:pt x="19787" y="12693"/>
                    <a:pt x="20190" y="12250"/>
                  </a:cubicBezTo>
                  <a:cubicBezTo>
                    <a:pt x="21159" y="11185"/>
                    <a:pt x="21247" y="9353"/>
                    <a:pt x="20839" y="7753"/>
                  </a:cubicBezTo>
                  <a:cubicBezTo>
                    <a:pt x="20459" y="6264"/>
                    <a:pt x="19775" y="4955"/>
                    <a:pt x="19073" y="3678"/>
                  </a:cubicBezTo>
                  <a:cubicBezTo>
                    <a:pt x="18401" y="2453"/>
                    <a:pt x="17630" y="1224"/>
                    <a:pt x="16496" y="899"/>
                  </a:cubicBezTo>
                  <a:cubicBezTo>
                    <a:pt x="15931" y="737"/>
                    <a:pt x="15365" y="836"/>
                    <a:pt x="14790" y="850"/>
                  </a:cubicBezTo>
                  <a:cubicBezTo>
                    <a:pt x="14088" y="868"/>
                    <a:pt x="13373" y="749"/>
                    <a:pt x="12679" y="590"/>
                  </a:cubicBezTo>
                  <a:cubicBezTo>
                    <a:pt x="11705" y="367"/>
                    <a:pt x="10739" y="62"/>
                    <a:pt x="9750" y="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3" name="Shape 223"/>
            <p:cNvSpPr/>
            <p:nvPr/>
          </p:nvSpPr>
          <p:spPr>
            <a:xfrm>
              <a:off x="3565212" y="438636"/>
              <a:ext cx="294758" cy="765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34" h="20055" extrusionOk="0">
                  <a:moveTo>
                    <a:pt x="14065" y="1347"/>
                  </a:moveTo>
                  <a:cubicBezTo>
                    <a:pt x="14739" y="332"/>
                    <a:pt x="17207" y="-317"/>
                    <a:pt x="19117" y="159"/>
                  </a:cubicBezTo>
                  <a:cubicBezTo>
                    <a:pt x="21360" y="717"/>
                    <a:pt x="19744" y="1883"/>
                    <a:pt x="18437" y="2905"/>
                  </a:cubicBezTo>
                  <a:cubicBezTo>
                    <a:pt x="17501" y="3636"/>
                    <a:pt x="17212" y="4453"/>
                    <a:pt x="16797" y="5250"/>
                  </a:cubicBezTo>
                  <a:cubicBezTo>
                    <a:pt x="16355" y="6096"/>
                    <a:pt x="15761" y="6931"/>
                    <a:pt x="15344" y="7780"/>
                  </a:cubicBezTo>
                  <a:cubicBezTo>
                    <a:pt x="14777" y="8934"/>
                    <a:pt x="14539" y="10109"/>
                    <a:pt x="14625" y="11284"/>
                  </a:cubicBezTo>
                  <a:cubicBezTo>
                    <a:pt x="14680" y="12038"/>
                    <a:pt x="14867" y="12789"/>
                    <a:pt x="15002" y="13541"/>
                  </a:cubicBezTo>
                  <a:cubicBezTo>
                    <a:pt x="15165" y="14449"/>
                    <a:pt x="15248" y="15367"/>
                    <a:pt x="15289" y="16268"/>
                  </a:cubicBezTo>
                  <a:cubicBezTo>
                    <a:pt x="15309" y="16713"/>
                    <a:pt x="15316" y="17153"/>
                    <a:pt x="15024" y="17587"/>
                  </a:cubicBezTo>
                  <a:cubicBezTo>
                    <a:pt x="12542" y="21283"/>
                    <a:pt x="-240" y="20487"/>
                    <a:pt x="3" y="17443"/>
                  </a:cubicBezTo>
                  <a:cubicBezTo>
                    <a:pt x="82" y="16451"/>
                    <a:pt x="2272" y="15764"/>
                    <a:pt x="4030" y="15037"/>
                  </a:cubicBezTo>
                  <a:cubicBezTo>
                    <a:pt x="5877" y="14273"/>
                    <a:pt x="7326" y="13362"/>
                    <a:pt x="8527" y="12418"/>
                  </a:cubicBezTo>
                  <a:cubicBezTo>
                    <a:pt x="9476" y="11673"/>
                    <a:pt x="10281" y="10902"/>
                    <a:pt x="11003" y="10120"/>
                  </a:cubicBezTo>
                  <a:cubicBezTo>
                    <a:pt x="11830" y="9223"/>
                    <a:pt x="12548" y="8312"/>
                    <a:pt x="13108" y="7385"/>
                  </a:cubicBezTo>
                  <a:cubicBezTo>
                    <a:pt x="13815" y="6218"/>
                    <a:pt x="14271" y="5024"/>
                    <a:pt x="14087" y="3827"/>
                  </a:cubicBezTo>
                  <a:cubicBezTo>
                    <a:pt x="13959" y="2996"/>
                    <a:pt x="13527" y="2156"/>
                    <a:pt x="14065" y="134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4" name="Shape 224"/>
            <p:cNvSpPr/>
            <p:nvPr/>
          </p:nvSpPr>
          <p:spPr>
            <a:xfrm>
              <a:off x="4807452" y="2123939"/>
              <a:ext cx="835983" cy="681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1" h="20829" extrusionOk="0">
                  <a:moveTo>
                    <a:pt x="14614" y="253"/>
                  </a:moveTo>
                  <a:cubicBezTo>
                    <a:pt x="13840" y="486"/>
                    <a:pt x="13073" y="748"/>
                    <a:pt x="12306" y="1009"/>
                  </a:cubicBezTo>
                  <a:cubicBezTo>
                    <a:pt x="11344" y="1336"/>
                    <a:pt x="10373" y="1662"/>
                    <a:pt x="9388" y="1828"/>
                  </a:cubicBezTo>
                  <a:cubicBezTo>
                    <a:pt x="8520" y="1974"/>
                    <a:pt x="7642" y="1996"/>
                    <a:pt x="6766" y="2033"/>
                  </a:cubicBezTo>
                  <a:cubicBezTo>
                    <a:pt x="6002" y="2065"/>
                    <a:pt x="5238" y="2109"/>
                    <a:pt x="4474" y="2070"/>
                  </a:cubicBezTo>
                  <a:cubicBezTo>
                    <a:pt x="3734" y="2032"/>
                    <a:pt x="3000" y="1919"/>
                    <a:pt x="2288" y="1649"/>
                  </a:cubicBezTo>
                  <a:cubicBezTo>
                    <a:pt x="1035" y="1175"/>
                    <a:pt x="-186" y="1588"/>
                    <a:pt x="24" y="2605"/>
                  </a:cubicBezTo>
                  <a:cubicBezTo>
                    <a:pt x="118" y="3062"/>
                    <a:pt x="532" y="3244"/>
                    <a:pt x="911" y="3395"/>
                  </a:cubicBezTo>
                  <a:cubicBezTo>
                    <a:pt x="2543" y="4048"/>
                    <a:pt x="3992" y="5197"/>
                    <a:pt x="5341" y="6476"/>
                  </a:cubicBezTo>
                  <a:cubicBezTo>
                    <a:pt x="6571" y="7642"/>
                    <a:pt x="7725" y="8918"/>
                    <a:pt x="8909" y="10151"/>
                  </a:cubicBezTo>
                  <a:cubicBezTo>
                    <a:pt x="10049" y="11338"/>
                    <a:pt x="11220" y="12487"/>
                    <a:pt x="12245" y="13818"/>
                  </a:cubicBezTo>
                  <a:cubicBezTo>
                    <a:pt x="13920" y="15994"/>
                    <a:pt x="15217" y="18657"/>
                    <a:pt x="17352" y="20163"/>
                  </a:cubicBezTo>
                  <a:cubicBezTo>
                    <a:pt x="18975" y="21308"/>
                    <a:pt x="20962" y="20971"/>
                    <a:pt x="21228" y="19200"/>
                  </a:cubicBezTo>
                  <a:cubicBezTo>
                    <a:pt x="21414" y="17962"/>
                    <a:pt x="20446" y="17089"/>
                    <a:pt x="19697" y="16190"/>
                  </a:cubicBezTo>
                  <a:cubicBezTo>
                    <a:pt x="19074" y="15443"/>
                    <a:pt x="18602" y="14542"/>
                    <a:pt x="18222" y="13589"/>
                  </a:cubicBezTo>
                  <a:cubicBezTo>
                    <a:pt x="17716" y="12316"/>
                    <a:pt x="17375" y="10950"/>
                    <a:pt x="17328" y="9539"/>
                  </a:cubicBezTo>
                  <a:cubicBezTo>
                    <a:pt x="17292" y="8459"/>
                    <a:pt x="17430" y="7384"/>
                    <a:pt x="17678" y="6346"/>
                  </a:cubicBezTo>
                  <a:cubicBezTo>
                    <a:pt x="17857" y="5599"/>
                    <a:pt x="18092" y="4873"/>
                    <a:pt x="18357" y="4163"/>
                  </a:cubicBezTo>
                  <a:cubicBezTo>
                    <a:pt x="18633" y="3423"/>
                    <a:pt x="18944" y="2651"/>
                    <a:pt x="18799" y="1856"/>
                  </a:cubicBezTo>
                  <a:cubicBezTo>
                    <a:pt x="18452" y="-44"/>
                    <a:pt x="16429" y="-292"/>
                    <a:pt x="14614" y="25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5" name="Shape 225"/>
            <p:cNvSpPr/>
            <p:nvPr/>
          </p:nvSpPr>
          <p:spPr>
            <a:xfrm rot="20415110">
              <a:off x="1759993" y="824622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6" name="Shape 226"/>
            <p:cNvSpPr/>
            <p:nvPr/>
          </p:nvSpPr>
          <p:spPr>
            <a:xfrm rot="19355004">
              <a:off x="1610233" y="843400"/>
              <a:ext cx="77907" cy="165633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7" name="Shape 227"/>
            <p:cNvSpPr/>
            <p:nvPr/>
          </p:nvSpPr>
          <p:spPr>
            <a:xfrm rot="20508754">
              <a:off x="1839152" y="747249"/>
              <a:ext cx="77907" cy="165632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8" name="Shape 228"/>
            <p:cNvSpPr/>
            <p:nvPr/>
          </p:nvSpPr>
          <p:spPr>
            <a:xfrm rot="3626561">
              <a:off x="5129383" y="3922586"/>
              <a:ext cx="77907" cy="165632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9" name="Shape 229"/>
            <p:cNvSpPr/>
            <p:nvPr/>
          </p:nvSpPr>
          <p:spPr>
            <a:xfrm rot="3311188">
              <a:off x="5160270" y="3796681"/>
              <a:ext cx="77907" cy="165633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0" name="Shape 230"/>
            <p:cNvSpPr/>
            <p:nvPr/>
          </p:nvSpPr>
          <p:spPr>
            <a:xfrm rot="18540000">
              <a:off x="4757397" y="4066299"/>
              <a:ext cx="77907" cy="165633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1" name="Shape 231"/>
            <p:cNvSpPr/>
            <p:nvPr/>
          </p:nvSpPr>
          <p:spPr>
            <a:xfrm rot="780000">
              <a:off x="4986693" y="3867020"/>
              <a:ext cx="77907" cy="165632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2" name="Shape 232"/>
            <p:cNvSpPr/>
            <p:nvPr/>
          </p:nvSpPr>
          <p:spPr>
            <a:xfrm rot="780000">
              <a:off x="4884656" y="4024240"/>
              <a:ext cx="77907" cy="165632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3" name="Shape 233"/>
            <p:cNvSpPr/>
            <p:nvPr/>
          </p:nvSpPr>
          <p:spPr>
            <a:xfrm rot="2640000">
              <a:off x="5295948" y="3804570"/>
              <a:ext cx="74754" cy="165633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4" name="Shape 234"/>
            <p:cNvSpPr/>
            <p:nvPr/>
          </p:nvSpPr>
          <p:spPr>
            <a:xfrm rot="2278775">
              <a:off x="5365076" y="3855376"/>
              <a:ext cx="77907" cy="165632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5" name="Shape 235"/>
            <p:cNvSpPr/>
            <p:nvPr/>
          </p:nvSpPr>
          <p:spPr>
            <a:xfrm rot="2172490">
              <a:off x="5242703" y="3972038"/>
              <a:ext cx="77907" cy="165632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6" name="Shape 236"/>
            <p:cNvSpPr/>
            <p:nvPr/>
          </p:nvSpPr>
          <p:spPr>
            <a:xfrm rot="2762457">
              <a:off x="5401338" y="3653089"/>
              <a:ext cx="77907" cy="165632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7" name="Shape 237"/>
            <p:cNvSpPr/>
            <p:nvPr/>
          </p:nvSpPr>
          <p:spPr>
            <a:xfrm rot="20760000">
              <a:off x="5129383" y="4079105"/>
              <a:ext cx="77907" cy="165632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8" name="Shape 238"/>
            <p:cNvSpPr/>
            <p:nvPr/>
          </p:nvSpPr>
          <p:spPr>
            <a:xfrm rot="20415110">
              <a:off x="5017580" y="4038222"/>
              <a:ext cx="77907" cy="165633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9" name="Shape 239"/>
            <p:cNvSpPr/>
            <p:nvPr/>
          </p:nvSpPr>
          <p:spPr>
            <a:xfrm rot="19355004">
              <a:off x="4867886" y="3879877"/>
              <a:ext cx="77907" cy="165632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0" name="Shape 240"/>
            <p:cNvSpPr/>
            <p:nvPr/>
          </p:nvSpPr>
          <p:spPr>
            <a:xfrm rot="4835966">
              <a:off x="5464706" y="3729738"/>
              <a:ext cx="77907" cy="165632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1" name="Shape 241"/>
            <p:cNvSpPr/>
            <p:nvPr/>
          </p:nvSpPr>
          <p:spPr>
            <a:xfrm>
              <a:off x="5103522" y="5017298"/>
              <a:ext cx="443399" cy="392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0" h="19486" extrusionOk="0">
                  <a:moveTo>
                    <a:pt x="20622" y="18149"/>
                  </a:moveTo>
                  <a:cubicBezTo>
                    <a:pt x="21244" y="16856"/>
                    <a:pt x="20436" y="15428"/>
                    <a:pt x="19485" y="14283"/>
                  </a:cubicBezTo>
                  <a:cubicBezTo>
                    <a:pt x="17167" y="11493"/>
                    <a:pt x="14454" y="9072"/>
                    <a:pt x="12139" y="6278"/>
                  </a:cubicBezTo>
                  <a:cubicBezTo>
                    <a:pt x="9242" y="2782"/>
                    <a:pt x="5940" y="-1142"/>
                    <a:pt x="1976" y="310"/>
                  </a:cubicBezTo>
                  <a:cubicBezTo>
                    <a:pt x="626" y="805"/>
                    <a:pt x="-356" y="2111"/>
                    <a:pt x="124" y="3387"/>
                  </a:cubicBezTo>
                  <a:cubicBezTo>
                    <a:pt x="579" y="4596"/>
                    <a:pt x="2015" y="4705"/>
                    <a:pt x="3090" y="5287"/>
                  </a:cubicBezTo>
                  <a:cubicBezTo>
                    <a:pt x="3833" y="5689"/>
                    <a:pt x="4401" y="6363"/>
                    <a:pt x="5084" y="6869"/>
                  </a:cubicBezTo>
                  <a:cubicBezTo>
                    <a:pt x="5855" y="7441"/>
                    <a:pt x="6751" y="7809"/>
                    <a:pt x="7558" y="8301"/>
                  </a:cubicBezTo>
                  <a:cubicBezTo>
                    <a:pt x="8836" y="9081"/>
                    <a:pt x="9872" y="10163"/>
                    <a:pt x="10738" y="11434"/>
                  </a:cubicBezTo>
                  <a:cubicBezTo>
                    <a:pt x="12190" y="13565"/>
                    <a:pt x="14110" y="15505"/>
                    <a:pt x="15442" y="17182"/>
                  </a:cubicBezTo>
                  <a:cubicBezTo>
                    <a:pt x="17316" y="19541"/>
                    <a:pt x="19512" y="20458"/>
                    <a:pt x="20622" y="18149"/>
                  </a:cubicBezTo>
                  <a:close/>
                </a:path>
              </a:pathLst>
            </a:custGeom>
            <a:solidFill>
              <a:srgbClr val="0096FF">
                <a:alpha val="70000"/>
              </a:srgbClr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2" name="Shape 242"/>
            <p:cNvSpPr/>
            <p:nvPr/>
          </p:nvSpPr>
          <p:spPr>
            <a:xfrm>
              <a:off x="4461875" y="4252069"/>
              <a:ext cx="338103" cy="626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97" h="19628" extrusionOk="0">
                  <a:moveTo>
                    <a:pt x="2619" y="5406"/>
                  </a:moveTo>
                  <a:cubicBezTo>
                    <a:pt x="1663" y="6214"/>
                    <a:pt x="836" y="7072"/>
                    <a:pt x="485" y="8007"/>
                  </a:cubicBezTo>
                  <a:cubicBezTo>
                    <a:pt x="-20" y="9350"/>
                    <a:pt x="494" y="10717"/>
                    <a:pt x="896" y="12066"/>
                  </a:cubicBezTo>
                  <a:cubicBezTo>
                    <a:pt x="1218" y="13149"/>
                    <a:pt x="1466" y="14254"/>
                    <a:pt x="1020" y="15326"/>
                  </a:cubicBezTo>
                  <a:cubicBezTo>
                    <a:pt x="516" y="16536"/>
                    <a:pt x="-744" y="17810"/>
                    <a:pt x="601" y="18833"/>
                  </a:cubicBezTo>
                  <a:cubicBezTo>
                    <a:pt x="4125" y="21514"/>
                    <a:pt x="11750" y="16987"/>
                    <a:pt x="10963" y="11620"/>
                  </a:cubicBezTo>
                  <a:cubicBezTo>
                    <a:pt x="10750" y="10168"/>
                    <a:pt x="11120" y="8711"/>
                    <a:pt x="11925" y="7318"/>
                  </a:cubicBezTo>
                  <a:cubicBezTo>
                    <a:pt x="12561" y="6218"/>
                    <a:pt x="13509" y="5134"/>
                    <a:pt x="15305" y="4481"/>
                  </a:cubicBezTo>
                  <a:cubicBezTo>
                    <a:pt x="16815" y="3931"/>
                    <a:pt x="18831" y="3729"/>
                    <a:pt x="19700" y="2856"/>
                  </a:cubicBezTo>
                  <a:cubicBezTo>
                    <a:pt x="20856" y="1695"/>
                    <a:pt x="19363" y="286"/>
                    <a:pt x="16800" y="36"/>
                  </a:cubicBezTo>
                  <a:cubicBezTo>
                    <a:pt x="15541" y="-86"/>
                    <a:pt x="14281" y="122"/>
                    <a:pt x="13108" y="392"/>
                  </a:cubicBezTo>
                  <a:cubicBezTo>
                    <a:pt x="8683" y="1410"/>
                    <a:pt x="5176" y="3247"/>
                    <a:pt x="2619" y="5406"/>
                  </a:cubicBezTo>
                  <a:close/>
                </a:path>
              </a:pathLst>
            </a:custGeom>
            <a:solidFill>
              <a:srgbClr val="0096FF">
                <a:alpha val="70000"/>
              </a:srgbClr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3" name="Shape 243"/>
            <p:cNvSpPr/>
            <p:nvPr/>
          </p:nvSpPr>
          <p:spPr>
            <a:xfrm>
              <a:off x="4141888" y="5533003"/>
              <a:ext cx="260009" cy="183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93" h="19766" extrusionOk="0">
                  <a:moveTo>
                    <a:pt x="9720" y="19763"/>
                  </a:moveTo>
                  <a:cubicBezTo>
                    <a:pt x="12075" y="19817"/>
                    <a:pt x="14526" y="19006"/>
                    <a:pt x="15781" y="16142"/>
                  </a:cubicBezTo>
                  <a:cubicBezTo>
                    <a:pt x="16580" y="14320"/>
                    <a:pt x="16638" y="12036"/>
                    <a:pt x="17250" y="10072"/>
                  </a:cubicBezTo>
                  <a:cubicBezTo>
                    <a:pt x="18429" y="6286"/>
                    <a:pt x="20294" y="2040"/>
                    <a:pt x="18017" y="402"/>
                  </a:cubicBezTo>
                  <a:cubicBezTo>
                    <a:pt x="14980" y="-1783"/>
                    <a:pt x="14581" y="5533"/>
                    <a:pt x="12479" y="8277"/>
                  </a:cubicBezTo>
                  <a:cubicBezTo>
                    <a:pt x="9482" y="12189"/>
                    <a:pt x="-1306" y="3585"/>
                    <a:pt x="132" y="14502"/>
                  </a:cubicBezTo>
                  <a:cubicBezTo>
                    <a:pt x="480" y="17144"/>
                    <a:pt x="2194" y="17829"/>
                    <a:pt x="4047" y="18311"/>
                  </a:cubicBezTo>
                  <a:cubicBezTo>
                    <a:pt x="5711" y="18743"/>
                    <a:pt x="7680" y="19717"/>
                    <a:pt x="9720" y="19763"/>
                  </a:cubicBezTo>
                  <a:close/>
                </a:path>
              </a:pathLst>
            </a:custGeom>
            <a:solidFill>
              <a:srgbClr val="0096FF">
                <a:alpha val="70000"/>
              </a:srgbClr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4" name="Shape 244"/>
            <p:cNvSpPr/>
            <p:nvPr/>
          </p:nvSpPr>
          <p:spPr>
            <a:xfrm>
              <a:off x="5617987" y="2923968"/>
              <a:ext cx="943067" cy="764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8" h="21254" extrusionOk="0">
                  <a:moveTo>
                    <a:pt x="9750" y="9"/>
                  </a:moveTo>
                  <a:cubicBezTo>
                    <a:pt x="8109" y="-79"/>
                    <a:pt x="6505" y="522"/>
                    <a:pt x="5122" y="1637"/>
                  </a:cubicBezTo>
                  <a:cubicBezTo>
                    <a:pt x="3768" y="2730"/>
                    <a:pt x="2632" y="4326"/>
                    <a:pt x="2204" y="6376"/>
                  </a:cubicBezTo>
                  <a:cubicBezTo>
                    <a:pt x="1871" y="7975"/>
                    <a:pt x="2034" y="9675"/>
                    <a:pt x="1713" y="11261"/>
                  </a:cubicBezTo>
                  <a:cubicBezTo>
                    <a:pt x="1373" y="12945"/>
                    <a:pt x="521" y="14387"/>
                    <a:pt x="160" y="16054"/>
                  </a:cubicBezTo>
                  <a:cubicBezTo>
                    <a:pt x="-353" y="18425"/>
                    <a:pt x="394" y="21521"/>
                    <a:pt x="2068" y="21236"/>
                  </a:cubicBezTo>
                  <a:cubicBezTo>
                    <a:pt x="3240" y="21037"/>
                    <a:pt x="4148" y="20200"/>
                    <a:pt x="5107" y="19319"/>
                  </a:cubicBezTo>
                  <a:cubicBezTo>
                    <a:pt x="5991" y="18508"/>
                    <a:pt x="7003" y="17983"/>
                    <a:pt x="7989" y="17407"/>
                  </a:cubicBezTo>
                  <a:cubicBezTo>
                    <a:pt x="8983" y="16826"/>
                    <a:pt x="9957" y="16188"/>
                    <a:pt x="10967" y="15656"/>
                  </a:cubicBezTo>
                  <a:cubicBezTo>
                    <a:pt x="11781" y="15226"/>
                    <a:pt x="12615" y="14867"/>
                    <a:pt x="13461" y="14557"/>
                  </a:cubicBezTo>
                  <a:cubicBezTo>
                    <a:pt x="14110" y="14319"/>
                    <a:pt x="14766" y="14110"/>
                    <a:pt x="15428" y="13935"/>
                  </a:cubicBezTo>
                  <a:cubicBezTo>
                    <a:pt x="15944" y="13798"/>
                    <a:pt x="16463" y="13681"/>
                    <a:pt x="16982" y="13565"/>
                  </a:cubicBezTo>
                  <a:cubicBezTo>
                    <a:pt x="17589" y="13428"/>
                    <a:pt x="18197" y="13292"/>
                    <a:pt x="18792" y="13088"/>
                  </a:cubicBezTo>
                  <a:cubicBezTo>
                    <a:pt x="19290" y="12917"/>
                    <a:pt x="19787" y="12693"/>
                    <a:pt x="20190" y="12250"/>
                  </a:cubicBezTo>
                  <a:cubicBezTo>
                    <a:pt x="21159" y="11185"/>
                    <a:pt x="21247" y="9353"/>
                    <a:pt x="20839" y="7753"/>
                  </a:cubicBezTo>
                  <a:cubicBezTo>
                    <a:pt x="20459" y="6264"/>
                    <a:pt x="19775" y="4955"/>
                    <a:pt x="19073" y="3678"/>
                  </a:cubicBezTo>
                  <a:cubicBezTo>
                    <a:pt x="18401" y="2453"/>
                    <a:pt x="17630" y="1224"/>
                    <a:pt x="16496" y="899"/>
                  </a:cubicBezTo>
                  <a:cubicBezTo>
                    <a:pt x="15931" y="737"/>
                    <a:pt x="15365" y="836"/>
                    <a:pt x="14790" y="850"/>
                  </a:cubicBezTo>
                  <a:cubicBezTo>
                    <a:pt x="14088" y="868"/>
                    <a:pt x="13373" y="749"/>
                    <a:pt x="12679" y="590"/>
                  </a:cubicBezTo>
                  <a:cubicBezTo>
                    <a:pt x="11705" y="367"/>
                    <a:pt x="10739" y="62"/>
                    <a:pt x="9750" y="9"/>
                  </a:cubicBezTo>
                  <a:close/>
                </a:path>
              </a:pathLst>
            </a:custGeom>
            <a:solidFill>
              <a:srgbClr val="0096FF">
                <a:alpha val="70000"/>
              </a:srgbClr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5" name="Shape 245"/>
            <p:cNvSpPr/>
            <p:nvPr/>
          </p:nvSpPr>
          <p:spPr>
            <a:xfrm>
              <a:off x="3568012" y="1020919"/>
              <a:ext cx="201138" cy="177231"/>
            </a:xfrm>
            <a:prstGeom prst="ellipse">
              <a:avLst/>
            </a:prstGeom>
            <a:solidFill>
              <a:srgbClr val="0096FF">
                <a:alpha val="70000"/>
              </a:srgbClr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6" name="Shape 246"/>
            <p:cNvSpPr/>
            <p:nvPr/>
          </p:nvSpPr>
          <p:spPr>
            <a:xfrm>
              <a:off x="1804992" y="1290187"/>
              <a:ext cx="289934" cy="761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6" h="21227" extrusionOk="0">
                  <a:moveTo>
                    <a:pt x="2514" y="48"/>
                  </a:moveTo>
                  <a:cubicBezTo>
                    <a:pt x="5320" y="-234"/>
                    <a:pt x="6562" y="775"/>
                    <a:pt x="6971" y="2036"/>
                  </a:cubicBezTo>
                  <a:cubicBezTo>
                    <a:pt x="7363" y="3249"/>
                    <a:pt x="8647" y="4694"/>
                    <a:pt x="9037" y="6225"/>
                  </a:cubicBezTo>
                  <a:cubicBezTo>
                    <a:pt x="9515" y="8099"/>
                    <a:pt x="10554" y="9951"/>
                    <a:pt x="9778" y="11813"/>
                  </a:cubicBezTo>
                  <a:cubicBezTo>
                    <a:pt x="8957" y="13782"/>
                    <a:pt x="6161" y="15745"/>
                    <a:pt x="8148" y="17615"/>
                  </a:cubicBezTo>
                  <a:cubicBezTo>
                    <a:pt x="9029" y="18444"/>
                    <a:pt x="10895" y="19111"/>
                    <a:pt x="13179" y="19047"/>
                  </a:cubicBezTo>
                  <a:cubicBezTo>
                    <a:pt x="16527" y="18953"/>
                    <a:pt x="20898" y="17881"/>
                    <a:pt x="21304" y="19209"/>
                  </a:cubicBezTo>
                  <a:cubicBezTo>
                    <a:pt x="21430" y="19620"/>
                    <a:pt x="20583" y="19925"/>
                    <a:pt x="19682" y="20172"/>
                  </a:cubicBezTo>
                  <a:cubicBezTo>
                    <a:pt x="18349" y="20539"/>
                    <a:pt x="16810" y="20956"/>
                    <a:pt x="15019" y="21117"/>
                  </a:cubicBezTo>
                  <a:cubicBezTo>
                    <a:pt x="12253" y="21366"/>
                    <a:pt x="9436" y="21169"/>
                    <a:pt x="6830" y="20781"/>
                  </a:cubicBezTo>
                  <a:cubicBezTo>
                    <a:pt x="3958" y="20353"/>
                    <a:pt x="1177" y="19619"/>
                    <a:pt x="562" y="18405"/>
                  </a:cubicBezTo>
                  <a:cubicBezTo>
                    <a:pt x="174" y="17639"/>
                    <a:pt x="940" y="16882"/>
                    <a:pt x="1528" y="16138"/>
                  </a:cubicBezTo>
                  <a:cubicBezTo>
                    <a:pt x="2631" y="14743"/>
                    <a:pt x="3190" y="13294"/>
                    <a:pt x="3135" y="11838"/>
                  </a:cubicBezTo>
                  <a:lnTo>
                    <a:pt x="2815" y="7624"/>
                  </a:lnTo>
                  <a:cubicBezTo>
                    <a:pt x="2038" y="6713"/>
                    <a:pt x="1389" y="5787"/>
                    <a:pt x="872" y="4850"/>
                  </a:cubicBezTo>
                  <a:cubicBezTo>
                    <a:pt x="285" y="3787"/>
                    <a:pt x="-170" y="2706"/>
                    <a:pt x="62" y="1622"/>
                  </a:cubicBezTo>
                  <a:cubicBezTo>
                    <a:pt x="210" y="931"/>
                    <a:pt x="835" y="217"/>
                    <a:pt x="2514" y="48"/>
                  </a:cubicBezTo>
                  <a:close/>
                </a:path>
              </a:pathLst>
            </a:custGeom>
            <a:solidFill>
              <a:srgbClr val="0096FF">
                <a:alpha val="70000"/>
              </a:srgbClr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7" name="Shape 247"/>
            <p:cNvSpPr/>
            <p:nvPr/>
          </p:nvSpPr>
          <p:spPr>
            <a:xfrm>
              <a:off x="4809769" y="2175472"/>
              <a:ext cx="301275" cy="198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9" h="19930" extrusionOk="0">
                  <a:moveTo>
                    <a:pt x="14377" y="2805"/>
                  </a:moveTo>
                  <a:cubicBezTo>
                    <a:pt x="11981" y="544"/>
                    <a:pt x="8937" y="2275"/>
                    <a:pt x="6260" y="1177"/>
                  </a:cubicBezTo>
                  <a:cubicBezTo>
                    <a:pt x="3517" y="52"/>
                    <a:pt x="417" y="-1214"/>
                    <a:pt x="34" y="2316"/>
                  </a:cubicBezTo>
                  <a:cubicBezTo>
                    <a:pt x="-304" y="5425"/>
                    <a:pt x="1926" y="5983"/>
                    <a:pt x="4084" y="6704"/>
                  </a:cubicBezTo>
                  <a:cubicBezTo>
                    <a:pt x="5759" y="7263"/>
                    <a:pt x="7316" y="8946"/>
                    <a:pt x="8814" y="10477"/>
                  </a:cubicBezTo>
                  <a:cubicBezTo>
                    <a:pt x="10848" y="12556"/>
                    <a:pt x="13379" y="14350"/>
                    <a:pt x="14964" y="16956"/>
                  </a:cubicBezTo>
                  <a:cubicBezTo>
                    <a:pt x="15986" y="18636"/>
                    <a:pt x="16810" y="20386"/>
                    <a:pt x="18354" y="19822"/>
                  </a:cubicBezTo>
                  <a:cubicBezTo>
                    <a:pt x="21296" y="18748"/>
                    <a:pt x="20018" y="12497"/>
                    <a:pt x="17184" y="7434"/>
                  </a:cubicBezTo>
                  <a:cubicBezTo>
                    <a:pt x="16283" y="5824"/>
                    <a:pt x="15564" y="3925"/>
                    <a:pt x="14377" y="2805"/>
                  </a:cubicBezTo>
                  <a:close/>
                </a:path>
              </a:pathLst>
            </a:custGeom>
            <a:solidFill>
              <a:srgbClr val="0096FF">
                <a:alpha val="70000"/>
              </a:srgbClr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8" name="Shape 248"/>
            <p:cNvSpPr/>
            <p:nvPr/>
          </p:nvSpPr>
          <p:spPr>
            <a:xfrm>
              <a:off x="5330054" y="2358619"/>
              <a:ext cx="316019" cy="453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43" h="20983" extrusionOk="0">
                  <a:moveTo>
                    <a:pt x="7745" y="63"/>
                  </a:moveTo>
                  <a:cubicBezTo>
                    <a:pt x="6424" y="-200"/>
                    <a:pt x="5167" y="408"/>
                    <a:pt x="4180" y="1123"/>
                  </a:cubicBezTo>
                  <a:cubicBezTo>
                    <a:pt x="1169" y="3306"/>
                    <a:pt x="-410" y="6326"/>
                    <a:pt x="91" y="9376"/>
                  </a:cubicBezTo>
                  <a:cubicBezTo>
                    <a:pt x="614" y="12556"/>
                    <a:pt x="3290" y="15263"/>
                    <a:pt x="6592" y="17417"/>
                  </a:cubicBezTo>
                  <a:cubicBezTo>
                    <a:pt x="7844" y="18234"/>
                    <a:pt x="9186" y="18977"/>
                    <a:pt x="10613" y="19629"/>
                  </a:cubicBezTo>
                  <a:cubicBezTo>
                    <a:pt x="12812" y="20633"/>
                    <a:pt x="15382" y="21400"/>
                    <a:pt x="17785" y="20733"/>
                  </a:cubicBezTo>
                  <a:cubicBezTo>
                    <a:pt x="18863" y="20433"/>
                    <a:pt x="19757" y="19849"/>
                    <a:pt x="20129" y="19065"/>
                  </a:cubicBezTo>
                  <a:cubicBezTo>
                    <a:pt x="21190" y="16831"/>
                    <a:pt x="18076" y="15094"/>
                    <a:pt x="15653" y="13390"/>
                  </a:cubicBezTo>
                  <a:cubicBezTo>
                    <a:pt x="14205" y="12371"/>
                    <a:pt x="13035" y="11163"/>
                    <a:pt x="12272" y="9813"/>
                  </a:cubicBezTo>
                  <a:cubicBezTo>
                    <a:pt x="11539" y="8517"/>
                    <a:pt x="11181" y="7134"/>
                    <a:pt x="10917" y="5747"/>
                  </a:cubicBezTo>
                  <a:cubicBezTo>
                    <a:pt x="10706" y="4640"/>
                    <a:pt x="10472" y="3471"/>
                    <a:pt x="10095" y="2383"/>
                  </a:cubicBezTo>
                  <a:cubicBezTo>
                    <a:pt x="9743" y="1371"/>
                    <a:pt x="9126" y="337"/>
                    <a:pt x="7745" y="63"/>
                  </a:cubicBezTo>
                  <a:close/>
                </a:path>
              </a:pathLst>
            </a:custGeom>
            <a:solidFill>
              <a:srgbClr val="0096FF">
                <a:alpha val="70000"/>
              </a:srgbClr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9" name="Shape 249"/>
            <p:cNvSpPr/>
            <p:nvPr/>
          </p:nvSpPr>
          <p:spPr>
            <a:xfrm rot="6678440">
              <a:off x="1837793" y="3427704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0" name="Shape 250"/>
            <p:cNvSpPr/>
            <p:nvPr/>
          </p:nvSpPr>
          <p:spPr>
            <a:xfrm rot="2452302">
              <a:off x="3999455" y="5762387"/>
              <a:ext cx="77907" cy="165633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1" name="Shape 251"/>
            <p:cNvSpPr/>
            <p:nvPr/>
          </p:nvSpPr>
          <p:spPr>
            <a:xfrm rot="780000">
              <a:off x="4141985" y="5808719"/>
              <a:ext cx="77907" cy="165632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2" name="Shape 252"/>
            <p:cNvSpPr/>
            <p:nvPr/>
          </p:nvSpPr>
          <p:spPr>
            <a:xfrm rot="3037806">
              <a:off x="3988915" y="5639286"/>
              <a:ext cx="77907" cy="165632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3" name="Shape 253"/>
            <p:cNvSpPr/>
            <p:nvPr/>
          </p:nvSpPr>
          <p:spPr>
            <a:xfrm rot="1500179">
              <a:off x="3850800" y="5922366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4" name="Shape 254"/>
            <p:cNvSpPr/>
            <p:nvPr/>
          </p:nvSpPr>
          <p:spPr>
            <a:xfrm rot="19355004">
              <a:off x="4233281" y="5733133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5" name="Shape 255"/>
            <p:cNvSpPr/>
            <p:nvPr/>
          </p:nvSpPr>
          <p:spPr>
            <a:xfrm rot="20798406">
              <a:off x="4227778" y="5974428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440" y="4082471"/>
            <a:ext cx="4590374" cy="2011997"/>
            <a:chOff x="3440" y="4082471"/>
            <a:chExt cx="4590374" cy="2011997"/>
          </a:xfrm>
        </p:grpSpPr>
        <p:grpSp>
          <p:nvGrpSpPr>
            <p:cNvPr id="275" name="Group 275"/>
            <p:cNvGrpSpPr/>
            <p:nvPr/>
          </p:nvGrpSpPr>
          <p:grpSpPr>
            <a:xfrm>
              <a:off x="3440" y="5063013"/>
              <a:ext cx="4590374" cy="1031455"/>
              <a:chOff x="0" y="0"/>
              <a:chExt cx="6528530" cy="1466957"/>
            </a:xfrm>
          </p:grpSpPr>
          <p:sp>
            <p:nvSpPr>
              <p:cNvPr id="272" name="Shape 272"/>
              <p:cNvSpPr/>
              <p:nvPr/>
            </p:nvSpPr>
            <p:spPr>
              <a:xfrm>
                <a:off x="0" y="0"/>
                <a:ext cx="2922918" cy="5268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just" defTabSz="410730" hangingPunct="0">
                  <a:defRPr sz="2400">
                    <a:latin typeface="Century Gothic"/>
                    <a:ea typeface="Century Gothic"/>
                    <a:cs typeface="Century Gothic"/>
                    <a:sym typeface="Century Gothic"/>
                  </a:defRPr>
                </a:pPr>
                <a:r>
                  <a:rPr lang="en-GB" sz="2400" b="1" kern="0" baseline="31999" dirty="0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 </a:t>
                </a:r>
                <a:r>
                  <a:rPr lang="en-GB" sz="2400" b="1" kern="0" dirty="0" smtClean="0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 </a:t>
                </a:r>
                <a:r>
                  <a:rPr sz="1700" b="1" kern="0" dirty="0" smtClean="0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C</a:t>
                </a:r>
                <a:r>
                  <a:rPr lang="en-GB" sz="1700" b="1" kern="0" dirty="0" smtClean="0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O</a:t>
                </a:r>
                <a:r>
                  <a:rPr sz="1700" b="1" kern="0" dirty="0" smtClean="0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S </a:t>
                </a:r>
                <a:r>
                  <a:rPr sz="1700" b="1" kern="0" dirty="0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diffusion</a:t>
                </a:r>
              </a:p>
            </p:txBody>
          </p:sp>
          <p:sp>
            <p:nvSpPr>
              <p:cNvPr id="273" name="Shape 273"/>
              <p:cNvSpPr/>
              <p:nvPr/>
            </p:nvSpPr>
            <p:spPr>
              <a:xfrm>
                <a:off x="584200" y="988198"/>
                <a:ext cx="5944330" cy="4787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just">
                  <a:defRPr sz="2400">
                    <a:latin typeface="Century Gothic"/>
                    <a:ea typeface="Century Gothic"/>
                    <a:cs typeface="Century Gothic"/>
                    <a:sym typeface="Century Gothic"/>
                  </a:defRPr>
                </a:lvl1pPr>
              </a:lstStyle>
              <a:p>
                <a:pPr defTabSz="410730" hangingPunct="0"/>
                <a:r>
                  <a:rPr sz="1600" kern="0" dirty="0">
                    <a:solidFill>
                      <a:srgbClr val="000000"/>
                    </a:solidFill>
                  </a:rPr>
                  <a:t>- limited if soil moisture is near saturation</a:t>
                </a:r>
              </a:p>
            </p:txBody>
          </p:sp>
          <p:sp>
            <p:nvSpPr>
              <p:cNvPr id="274" name="Shape 274"/>
              <p:cNvSpPr/>
              <p:nvPr/>
            </p:nvSpPr>
            <p:spPr>
              <a:xfrm>
                <a:off x="650092" y="484428"/>
                <a:ext cx="3845496" cy="4960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just">
                  <a:defRPr sz="2400">
                    <a:latin typeface="Century Gothic"/>
                    <a:ea typeface="Century Gothic"/>
                    <a:cs typeface="Century Gothic"/>
                    <a:sym typeface="Century Gothic"/>
                  </a:defRPr>
                </a:lvl1pPr>
              </a:lstStyle>
              <a:p>
                <a:pPr defTabSz="410730" hangingPunct="0"/>
                <a:r>
                  <a:rPr sz="1600" kern="0" dirty="0">
                    <a:solidFill>
                      <a:srgbClr val="000000"/>
                    </a:solidFill>
                  </a:rPr>
                  <a:t>- depends on soil structure</a:t>
                </a:r>
              </a:p>
            </p:txBody>
          </p:sp>
        </p:grpSp>
        <p:pic>
          <p:nvPicPr>
            <p:cNvPr id="291" name="Picture 290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720948" y="4082471"/>
              <a:ext cx="1479306" cy="1226757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1051438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/>
        </p:nvSpPr>
        <p:spPr>
          <a:xfrm>
            <a:off x="-36797" y="98059"/>
            <a:ext cx="9217595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5" tIns="35715" rIns="35715" bIns="35715" anchor="ctr">
            <a:spAutoFit/>
          </a:bodyPr>
          <a:lstStyle/>
          <a:p>
            <a:pPr algn="ctr" defTabSz="410730" hangingPunct="0">
              <a:defRPr sz="36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sz="2500" kern="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do we know about soil-atmosphere </a:t>
            </a:r>
            <a:r>
              <a:rPr lang="en-GB" sz="2500" kern="0" dirty="0" smtClean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</a:t>
            </a:r>
            <a:r>
              <a:rPr sz="2500" kern="0" dirty="0" smtClean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OS </a:t>
            </a:r>
            <a:r>
              <a:rPr sz="2500" kern="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fluxes</a:t>
            </a:r>
            <a:r>
              <a:rPr sz="25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</p:txBody>
      </p:sp>
      <p:grpSp>
        <p:nvGrpSpPr>
          <p:cNvPr id="256" name="Group 256"/>
          <p:cNvGrpSpPr/>
          <p:nvPr/>
        </p:nvGrpSpPr>
        <p:grpSpPr>
          <a:xfrm rot="900000">
            <a:off x="1837065" y="1244098"/>
            <a:ext cx="5469873" cy="4787099"/>
            <a:chOff x="0" y="0"/>
            <a:chExt cx="7779374" cy="6808318"/>
          </a:xfrm>
        </p:grpSpPr>
        <p:sp>
          <p:nvSpPr>
            <p:cNvPr id="177" name="Shape 177"/>
            <p:cNvSpPr/>
            <p:nvPr/>
          </p:nvSpPr>
          <p:spPr>
            <a:xfrm>
              <a:off x="3780274" y="13953"/>
              <a:ext cx="2123696" cy="2176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3" h="18662" extrusionOk="0">
                  <a:moveTo>
                    <a:pt x="5508" y="193"/>
                  </a:moveTo>
                  <a:cubicBezTo>
                    <a:pt x="3233" y="722"/>
                    <a:pt x="1500" y="2339"/>
                    <a:pt x="636" y="4319"/>
                  </a:cubicBezTo>
                  <a:cubicBezTo>
                    <a:pt x="-364" y="6613"/>
                    <a:pt x="-116" y="9165"/>
                    <a:pt x="907" y="11452"/>
                  </a:cubicBezTo>
                  <a:cubicBezTo>
                    <a:pt x="4745" y="20031"/>
                    <a:pt x="16408" y="20921"/>
                    <a:pt x="19542" y="14298"/>
                  </a:cubicBezTo>
                  <a:cubicBezTo>
                    <a:pt x="21236" y="10717"/>
                    <a:pt x="18691" y="6954"/>
                    <a:pt x="15549" y="4076"/>
                  </a:cubicBezTo>
                  <a:cubicBezTo>
                    <a:pt x="12773" y="1532"/>
                    <a:pt x="9262" y="-679"/>
                    <a:pt x="5508" y="193"/>
                  </a:cubicBezTo>
                  <a:close/>
                </a:path>
              </a:pathLst>
            </a:custGeom>
            <a:solidFill>
              <a:srgbClr val="0096FF">
                <a:alpha val="3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8" name="Shape 178"/>
            <p:cNvSpPr/>
            <p:nvPr/>
          </p:nvSpPr>
          <p:spPr>
            <a:xfrm>
              <a:off x="5490812" y="1361466"/>
              <a:ext cx="2146697" cy="1563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9" h="19081" extrusionOk="0">
                  <a:moveTo>
                    <a:pt x="8642" y="1973"/>
                  </a:moveTo>
                  <a:cubicBezTo>
                    <a:pt x="6791" y="3636"/>
                    <a:pt x="5672" y="6264"/>
                    <a:pt x="3797" y="7930"/>
                  </a:cubicBezTo>
                  <a:cubicBezTo>
                    <a:pt x="2489" y="9091"/>
                    <a:pt x="801" y="9830"/>
                    <a:pt x="215" y="11671"/>
                  </a:cubicBezTo>
                  <a:cubicBezTo>
                    <a:pt x="-256" y="13150"/>
                    <a:pt x="79" y="14593"/>
                    <a:pt x="917" y="15800"/>
                  </a:cubicBezTo>
                  <a:cubicBezTo>
                    <a:pt x="2052" y="17436"/>
                    <a:pt x="3904" y="18228"/>
                    <a:pt x="5781" y="18622"/>
                  </a:cubicBezTo>
                  <a:cubicBezTo>
                    <a:pt x="10693" y="19652"/>
                    <a:pt x="15954" y="19216"/>
                    <a:pt x="19130" y="14488"/>
                  </a:cubicBezTo>
                  <a:cubicBezTo>
                    <a:pt x="20656" y="12215"/>
                    <a:pt x="21344" y="9205"/>
                    <a:pt x="20672" y="6382"/>
                  </a:cubicBezTo>
                  <a:cubicBezTo>
                    <a:pt x="19201" y="207"/>
                    <a:pt x="13006" y="-1948"/>
                    <a:pt x="8642" y="1973"/>
                  </a:cubicBezTo>
                  <a:close/>
                </a:path>
              </a:pathLst>
            </a:custGeom>
            <a:solidFill>
              <a:srgbClr val="0096FF">
                <a:alpha val="3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9" name="Shape 179"/>
            <p:cNvSpPr/>
            <p:nvPr/>
          </p:nvSpPr>
          <p:spPr>
            <a:xfrm>
              <a:off x="5161163" y="3436946"/>
              <a:ext cx="2618212" cy="1889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7" h="19420" extrusionOk="0">
                  <a:moveTo>
                    <a:pt x="14761" y="460"/>
                  </a:moveTo>
                  <a:cubicBezTo>
                    <a:pt x="10974" y="-874"/>
                    <a:pt x="7057" y="838"/>
                    <a:pt x="3802" y="3741"/>
                  </a:cubicBezTo>
                  <a:cubicBezTo>
                    <a:pt x="1326" y="5950"/>
                    <a:pt x="-708" y="9317"/>
                    <a:pt x="235" y="12813"/>
                  </a:cubicBezTo>
                  <a:cubicBezTo>
                    <a:pt x="787" y="14863"/>
                    <a:pt x="2275" y="16088"/>
                    <a:pt x="3779" y="17023"/>
                  </a:cubicBezTo>
                  <a:cubicBezTo>
                    <a:pt x="9013" y="20280"/>
                    <a:pt x="15329" y="20726"/>
                    <a:pt x="18841" y="15143"/>
                  </a:cubicBezTo>
                  <a:cubicBezTo>
                    <a:pt x="20320" y="12792"/>
                    <a:pt x="20892" y="9650"/>
                    <a:pt x="20186" y="6756"/>
                  </a:cubicBezTo>
                  <a:cubicBezTo>
                    <a:pt x="19404" y="3554"/>
                    <a:pt x="17253" y="1339"/>
                    <a:pt x="14761" y="460"/>
                  </a:cubicBezTo>
                  <a:close/>
                </a:path>
              </a:pathLst>
            </a:custGeom>
            <a:solidFill>
              <a:srgbClr val="0096FF">
                <a:alpha val="3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0" name="Shape 180"/>
            <p:cNvSpPr/>
            <p:nvPr/>
          </p:nvSpPr>
          <p:spPr>
            <a:xfrm>
              <a:off x="4359350" y="5086484"/>
              <a:ext cx="1617980" cy="1721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3" h="21483" extrusionOk="0">
                  <a:moveTo>
                    <a:pt x="7563" y="8"/>
                  </a:moveTo>
                  <a:cubicBezTo>
                    <a:pt x="5790" y="93"/>
                    <a:pt x="4226" y="834"/>
                    <a:pt x="2998" y="1993"/>
                  </a:cubicBezTo>
                  <a:cubicBezTo>
                    <a:pt x="1789" y="3135"/>
                    <a:pt x="914" y="4680"/>
                    <a:pt x="443" y="6344"/>
                  </a:cubicBezTo>
                  <a:cubicBezTo>
                    <a:pt x="-593" y="10012"/>
                    <a:pt x="206" y="13947"/>
                    <a:pt x="2641" y="16944"/>
                  </a:cubicBezTo>
                  <a:cubicBezTo>
                    <a:pt x="5163" y="20046"/>
                    <a:pt x="8769" y="21564"/>
                    <a:pt x="12141" y="21480"/>
                  </a:cubicBezTo>
                  <a:cubicBezTo>
                    <a:pt x="15987" y="21383"/>
                    <a:pt x="19442" y="19241"/>
                    <a:pt x="20586" y="15491"/>
                  </a:cubicBezTo>
                  <a:cubicBezTo>
                    <a:pt x="21007" y="14112"/>
                    <a:pt x="21005" y="12677"/>
                    <a:pt x="20517" y="11325"/>
                  </a:cubicBezTo>
                  <a:cubicBezTo>
                    <a:pt x="19756" y="9216"/>
                    <a:pt x="17899" y="7659"/>
                    <a:pt x="16288" y="6034"/>
                  </a:cubicBezTo>
                  <a:cubicBezTo>
                    <a:pt x="14082" y="3809"/>
                    <a:pt x="12502" y="1411"/>
                    <a:pt x="10070" y="421"/>
                  </a:cubicBezTo>
                  <a:cubicBezTo>
                    <a:pt x="9274" y="97"/>
                    <a:pt x="8472" y="-36"/>
                    <a:pt x="7563" y="8"/>
                  </a:cubicBezTo>
                  <a:close/>
                </a:path>
              </a:pathLst>
            </a:custGeom>
            <a:solidFill>
              <a:srgbClr val="0096FF">
                <a:alpha val="3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1" name="Shape 181"/>
            <p:cNvSpPr/>
            <p:nvPr/>
          </p:nvSpPr>
          <p:spPr>
            <a:xfrm>
              <a:off x="2116650" y="4030362"/>
              <a:ext cx="2361058" cy="22039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9" h="19563" extrusionOk="0">
                  <a:moveTo>
                    <a:pt x="12663" y="2"/>
                  </a:moveTo>
                  <a:cubicBezTo>
                    <a:pt x="9922" y="29"/>
                    <a:pt x="7103" y="202"/>
                    <a:pt x="4754" y="1676"/>
                  </a:cubicBezTo>
                  <a:cubicBezTo>
                    <a:pt x="1585" y="3665"/>
                    <a:pt x="17" y="7447"/>
                    <a:pt x="1" y="11322"/>
                  </a:cubicBezTo>
                  <a:cubicBezTo>
                    <a:pt x="-10" y="13865"/>
                    <a:pt x="685" y="16445"/>
                    <a:pt x="2580" y="18031"/>
                  </a:cubicBezTo>
                  <a:cubicBezTo>
                    <a:pt x="6822" y="21583"/>
                    <a:pt x="12774" y="18476"/>
                    <a:pt x="16715" y="13642"/>
                  </a:cubicBezTo>
                  <a:cubicBezTo>
                    <a:pt x="19915" y="9716"/>
                    <a:pt x="21590" y="4377"/>
                    <a:pt x="18263" y="1422"/>
                  </a:cubicBezTo>
                  <a:cubicBezTo>
                    <a:pt x="16751" y="80"/>
                    <a:pt x="14654" y="-17"/>
                    <a:pt x="12663" y="2"/>
                  </a:cubicBezTo>
                  <a:close/>
                </a:path>
              </a:pathLst>
            </a:custGeom>
            <a:solidFill>
              <a:srgbClr val="0096FF">
                <a:alpha val="3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2" name="Shape 182"/>
            <p:cNvSpPr/>
            <p:nvPr/>
          </p:nvSpPr>
          <p:spPr>
            <a:xfrm>
              <a:off x="4030695" y="2199102"/>
              <a:ext cx="1611907" cy="1657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2" h="18430" extrusionOk="0">
                  <a:moveTo>
                    <a:pt x="7342" y="24"/>
                  </a:moveTo>
                  <a:cubicBezTo>
                    <a:pt x="3963" y="288"/>
                    <a:pt x="1481" y="2674"/>
                    <a:pt x="494" y="5501"/>
                  </a:cubicBezTo>
                  <a:cubicBezTo>
                    <a:pt x="-613" y="8669"/>
                    <a:pt x="162" y="12088"/>
                    <a:pt x="2608" y="14641"/>
                  </a:cubicBezTo>
                  <a:cubicBezTo>
                    <a:pt x="9024" y="21337"/>
                    <a:pt x="20601" y="18470"/>
                    <a:pt x="20879" y="11412"/>
                  </a:cubicBezTo>
                  <a:cubicBezTo>
                    <a:pt x="20987" y="8661"/>
                    <a:pt x="18709" y="6445"/>
                    <a:pt x="16502" y="4423"/>
                  </a:cubicBezTo>
                  <a:cubicBezTo>
                    <a:pt x="13959" y="2092"/>
                    <a:pt x="11029" y="-263"/>
                    <a:pt x="7342" y="24"/>
                  </a:cubicBezTo>
                  <a:close/>
                </a:path>
              </a:pathLst>
            </a:custGeom>
            <a:solidFill>
              <a:srgbClr val="0096FF">
                <a:alpha val="3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3" name="Shape 183"/>
            <p:cNvSpPr/>
            <p:nvPr/>
          </p:nvSpPr>
          <p:spPr>
            <a:xfrm>
              <a:off x="1529306" y="1562842"/>
              <a:ext cx="2335192" cy="2043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65" h="21004" extrusionOk="0">
                  <a:moveTo>
                    <a:pt x="12696" y="12"/>
                  </a:moveTo>
                  <a:cubicBezTo>
                    <a:pt x="9749" y="-188"/>
                    <a:pt x="7264" y="2182"/>
                    <a:pt x="4967" y="4479"/>
                  </a:cubicBezTo>
                  <a:cubicBezTo>
                    <a:pt x="1937" y="7509"/>
                    <a:pt x="-990" y="11437"/>
                    <a:pt x="322" y="15688"/>
                  </a:cubicBezTo>
                  <a:cubicBezTo>
                    <a:pt x="1212" y="18573"/>
                    <a:pt x="3742" y="19848"/>
                    <a:pt x="6230" y="20482"/>
                  </a:cubicBezTo>
                  <a:cubicBezTo>
                    <a:pt x="9879" y="21412"/>
                    <a:pt x="13820" y="21318"/>
                    <a:pt x="16656" y="18385"/>
                  </a:cubicBezTo>
                  <a:cubicBezTo>
                    <a:pt x="20033" y="14892"/>
                    <a:pt x="20610" y="8771"/>
                    <a:pt x="18169" y="4184"/>
                  </a:cubicBezTo>
                  <a:cubicBezTo>
                    <a:pt x="16923" y="1842"/>
                    <a:pt x="14955" y="165"/>
                    <a:pt x="12696" y="12"/>
                  </a:cubicBezTo>
                  <a:close/>
                </a:path>
              </a:pathLst>
            </a:custGeom>
            <a:solidFill>
              <a:srgbClr val="0096FF">
                <a:alpha val="3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4" name="Shape 184"/>
            <p:cNvSpPr/>
            <p:nvPr/>
          </p:nvSpPr>
          <p:spPr>
            <a:xfrm>
              <a:off x="2284277" y="-1"/>
              <a:ext cx="1485090" cy="150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6" h="18631" extrusionOk="0">
                  <a:moveTo>
                    <a:pt x="8992" y="387"/>
                  </a:moveTo>
                  <a:cubicBezTo>
                    <a:pt x="5725" y="1294"/>
                    <a:pt x="3393" y="3719"/>
                    <a:pt x="1777" y="6415"/>
                  </a:cubicBezTo>
                  <a:cubicBezTo>
                    <a:pt x="-335" y="9941"/>
                    <a:pt x="-980" y="14279"/>
                    <a:pt x="2178" y="16838"/>
                  </a:cubicBezTo>
                  <a:cubicBezTo>
                    <a:pt x="6587" y="20411"/>
                    <a:pt x="12912" y="18184"/>
                    <a:pt x="17049" y="14204"/>
                  </a:cubicBezTo>
                  <a:cubicBezTo>
                    <a:pt x="18941" y="12384"/>
                    <a:pt x="20620" y="10153"/>
                    <a:pt x="20596" y="7344"/>
                  </a:cubicBezTo>
                  <a:cubicBezTo>
                    <a:pt x="20553" y="2236"/>
                    <a:pt x="14668" y="-1189"/>
                    <a:pt x="8992" y="387"/>
                  </a:cubicBezTo>
                  <a:close/>
                </a:path>
              </a:pathLst>
            </a:custGeom>
            <a:solidFill>
              <a:srgbClr val="0096FF">
                <a:alpha val="3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5" name="Shape 185"/>
            <p:cNvSpPr/>
            <p:nvPr/>
          </p:nvSpPr>
          <p:spPr>
            <a:xfrm>
              <a:off x="-1" y="1030899"/>
              <a:ext cx="1850023" cy="1667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1" h="18258" extrusionOk="0">
                  <a:moveTo>
                    <a:pt x="6497" y="1337"/>
                  </a:moveTo>
                  <a:cubicBezTo>
                    <a:pt x="4025" y="2519"/>
                    <a:pt x="1820" y="4325"/>
                    <a:pt x="714" y="6868"/>
                  </a:cubicBezTo>
                  <a:cubicBezTo>
                    <a:pt x="-671" y="10053"/>
                    <a:pt x="-25" y="13791"/>
                    <a:pt x="2500" y="16099"/>
                  </a:cubicBezTo>
                  <a:cubicBezTo>
                    <a:pt x="7002" y="20214"/>
                    <a:pt x="14005" y="18075"/>
                    <a:pt x="18113" y="12812"/>
                  </a:cubicBezTo>
                  <a:cubicBezTo>
                    <a:pt x="19761" y="10700"/>
                    <a:pt x="20929" y="8104"/>
                    <a:pt x="20295" y="5505"/>
                  </a:cubicBezTo>
                  <a:cubicBezTo>
                    <a:pt x="18970" y="71"/>
                    <a:pt x="12189" y="-1386"/>
                    <a:pt x="6497" y="1337"/>
                  </a:cubicBezTo>
                  <a:close/>
                </a:path>
              </a:pathLst>
            </a:custGeom>
            <a:solidFill>
              <a:srgbClr val="0096FF">
                <a:alpha val="3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6" name="Shape 186"/>
            <p:cNvSpPr/>
            <p:nvPr/>
          </p:nvSpPr>
          <p:spPr>
            <a:xfrm>
              <a:off x="312518" y="3513638"/>
              <a:ext cx="1936626" cy="1587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2" h="20050" extrusionOk="0">
                  <a:moveTo>
                    <a:pt x="9188" y="764"/>
                  </a:moveTo>
                  <a:cubicBezTo>
                    <a:pt x="6638" y="1871"/>
                    <a:pt x="4443" y="4003"/>
                    <a:pt x="2656" y="6598"/>
                  </a:cubicBezTo>
                  <a:cubicBezTo>
                    <a:pt x="223" y="10130"/>
                    <a:pt x="-1095" y="14984"/>
                    <a:pt x="1164" y="18104"/>
                  </a:cubicBezTo>
                  <a:cubicBezTo>
                    <a:pt x="3523" y="21362"/>
                    <a:pt x="7411" y="19858"/>
                    <a:pt x="10814" y="18422"/>
                  </a:cubicBezTo>
                  <a:cubicBezTo>
                    <a:pt x="13798" y="17163"/>
                    <a:pt x="17057" y="15862"/>
                    <a:pt x="19031" y="13011"/>
                  </a:cubicBezTo>
                  <a:cubicBezTo>
                    <a:pt x="19971" y="11653"/>
                    <a:pt x="20505" y="10078"/>
                    <a:pt x="20470" y="8166"/>
                  </a:cubicBezTo>
                  <a:cubicBezTo>
                    <a:pt x="20403" y="4447"/>
                    <a:pt x="18372" y="1755"/>
                    <a:pt x="15738" y="617"/>
                  </a:cubicBezTo>
                  <a:cubicBezTo>
                    <a:pt x="13799" y="-219"/>
                    <a:pt x="11495" y="-238"/>
                    <a:pt x="9188" y="764"/>
                  </a:cubicBezTo>
                  <a:close/>
                </a:path>
              </a:pathLst>
            </a:custGeom>
            <a:solidFill>
              <a:srgbClr val="0096FF">
                <a:alpha val="3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7" name="Shape 187"/>
            <p:cNvSpPr/>
            <p:nvPr/>
          </p:nvSpPr>
          <p:spPr>
            <a:xfrm rot="20963262">
              <a:off x="3850897" y="2199172"/>
              <a:ext cx="77907" cy="165633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8" name="Shape 188"/>
            <p:cNvSpPr/>
            <p:nvPr/>
          </p:nvSpPr>
          <p:spPr>
            <a:xfrm rot="1200000">
              <a:off x="4132767" y="2125436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9" name="Shape 189"/>
            <p:cNvSpPr/>
            <p:nvPr/>
          </p:nvSpPr>
          <p:spPr>
            <a:xfrm rot="18540000">
              <a:off x="3581450" y="1190548"/>
              <a:ext cx="77907" cy="165633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0" name="Shape 190"/>
            <p:cNvSpPr/>
            <p:nvPr/>
          </p:nvSpPr>
          <p:spPr>
            <a:xfrm rot="780000">
              <a:off x="3727839" y="1192296"/>
              <a:ext cx="77907" cy="165633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1" name="Shape 191"/>
            <p:cNvSpPr/>
            <p:nvPr/>
          </p:nvSpPr>
          <p:spPr>
            <a:xfrm rot="780000">
              <a:off x="3796128" y="248573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2" name="Shape 192"/>
            <p:cNvSpPr/>
            <p:nvPr/>
          </p:nvSpPr>
          <p:spPr>
            <a:xfrm rot="1820167">
              <a:off x="3990683" y="2182873"/>
              <a:ext cx="77907" cy="165633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3" name="Shape 193"/>
            <p:cNvSpPr/>
            <p:nvPr/>
          </p:nvSpPr>
          <p:spPr>
            <a:xfrm rot="3626561">
              <a:off x="1935106" y="1085877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4" name="Shape 194"/>
            <p:cNvSpPr/>
            <p:nvPr/>
          </p:nvSpPr>
          <p:spPr>
            <a:xfrm rot="1200000">
              <a:off x="3643041" y="1379579"/>
              <a:ext cx="77907" cy="165633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5" name="Shape 195"/>
            <p:cNvSpPr/>
            <p:nvPr/>
          </p:nvSpPr>
          <p:spPr>
            <a:xfrm rot="1780723">
              <a:off x="4128951" y="2299509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6" name="Shape 196"/>
            <p:cNvSpPr/>
            <p:nvPr/>
          </p:nvSpPr>
          <p:spPr>
            <a:xfrm rot="7514267">
              <a:off x="2031503" y="3579743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7" name="Shape 197"/>
            <p:cNvSpPr/>
            <p:nvPr/>
          </p:nvSpPr>
          <p:spPr>
            <a:xfrm rot="6269769">
              <a:off x="2113027" y="3498166"/>
              <a:ext cx="77907" cy="165633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8" name="Shape 198"/>
            <p:cNvSpPr/>
            <p:nvPr/>
          </p:nvSpPr>
          <p:spPr>
            <a:xfrm rot="20604380">
              <a:off x="2096798" y="858664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9" name="Shape 199"/>
            <p:cNvSpPr/>
            <p:nvPr/>
          </p:nvSpPr>
          <p:spPr>
            <a:xfrm rot="21166309">
              <a:off x="1733381" y="997399"/>
              <a:ext cx="77906" cy="165633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0" name="Shape 200"/>
            <p:cNvSpPr/>
            <p:nvPr/>
          </p:nvSpPr>
          <p:spPr>
            <a:xfrm rot="18540000">
              <a:off x="1610233" y="972924"/>
              <a:ext cx="77907" cy="165633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1" name="Shape 201"/>
            <p:cNvSpPr/>
            <p:nvPr/>
          </p:nvSpPr>
          <p:spPr>
            <a:xfrm rot="780000">
              <a:off x="1839386" y="943919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2" name="Shape 202"/>
            <p:cNvSpPr/>
            <p:nvPr/>
          </p:nvSpPr>
          <p:spPr>
            <a:xfrm rot="780000">
              <a:off x="1949867" y="765190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3" name="Shape 203"/>
            <p:cNvSpPr/>
            <p:nvPr/>
          </p:nvSpPr>
          <p:spPr>
            <a:xfrm rot="1320000">
              <a:off x="1813211" y="1107477"/>
              <a:ext cx="74753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4" name="Shape 204"/>
            <p:cNvSpPr/>
            <p:nvPr/>
          </p:nvSpPr>
          <p:spPr>
            <a:xfrm rot="19420126">
              <a:off x="1959718" y="952832"/>
              <a:ext cx="77907" cy="165632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5" name="Shape 205"/>
            <p:cNvSpPr/>
            <p:nvPr/>
          </p:nvSpPr>
          <p:spPr>
            <a:xfrm rot="19860000">
              <a:off x="1702305" y="1143924"/>
              <a:ext cx="77907" cy="165633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6" name="Shape 206"/>
            <p:cNvSpPr/>
            <p:nvPr/>
          </p:nvSpPr>
          <p:spPr>
            <a:xfrm rot="180000">
              <a:off x="2185167" y="972924"/>
              <a:ext cx="77907" cy="165633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7" name="Shape 207"/>
            <p:cNvSpPr/>
            <p:nvPr/>
          </p:nvSpPr>
          <p:spPr>
            <a:xfrm rot="20760000">
              <a:off x="2076810" y="1012843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8" name="Shape 208"/>
            <p:cNvSpPr/>
            <p:nvPr/>
          </p:nvSpPr>
          <p:spPr>
            <a:xfrm>
              <a:off x="2315164" y="30887"/>
              <a:ext cx="1423310" cy="1444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6" h="18631" extrusionOk="0">
                  <a:moveTo>
                    <a:pt x="8992" y="387"/>
                  </a:moveTo>
                  <a:cubicBezTo>
                    <a:pt x="5725" y="1294"/>
                    <a:pt x="3393" y="3719"/>
                    <a:pt x="1777" y="6415"/>
                  </a:cubicBezTo>
                  <a:cubicBezTo>
                    <a:pt x="-335" y="9941"/>
                    <a:pt x="-980" y="14279"/>
                    <a:pt x="2178" y="16838"/>
                  </a:cubicBezTo>
                  <a:cubicBezTo>
                    <a:pt x="6587" y="20411"/>
                    <a:pt x="12912" y="18184"/>
                    <a:pt x="17049" y="14204"/>
                  </a:cubicBezTo>
                  <a:cubicBezTo>
                    <a:pt x="18941" y="12384"/>
                    <a:pt x="20620" y="10153"/>
                    <a:pt x="20596" y="7344"/>
                  </a:cubicBezTo>
                  <a:cubicBezTo>
                    <a:pt x="20553" y="2236"/>
                    <a:pt x="14668" y="-1189"/>
                    <a:pt x="8992" y="387"/>
                  </a:cubicBezTo>
                  <a:close/>
                </a:path>
              </a:pathLst>
            </a:custGeom>
            <a:solidFill>
              <a:srgbClr val="945200">
                <a:alpha val="6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9" name="Shape 209"/>
            <p:cNvSpPr/>
            <p:nvPr/>
          </p:nvSpPr>
          <p:spPr>
            <a:xfrm>
              <a:off x="3808531" y="39595"/>
              <a:ext cx="2055451" cy="2114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3" h="18662" extrusionOk="0">
                  <a:moveTo>
                    <a:pt x="5508" y="193"/>
                  </a:moveTo>
                  <a:cubicBezTo>
                    <a:pt x="3233" y="722"/>
                    <a:pt x="1500" y="2339"/>
                    <a:pt x="636" y="4319"/>
                  </a:cubicBezTo>
                  <a:cubicBezTo>
                    <a:pt x="-364" y="6613"/>
                    <a:pt x="-116" y="9165"/>
                    <a:pt x="907" y="11452"/>
                  </a:cubicBezTo>
                  <a:cubicBezTo>
                    <a:pt x="4745" y="20031"/>
                    <a:pt x="16408" y="20921"/>
                    <a:pt x="19542" y="14298"/>
                  </a:cubicBezTo>
                  <a:cubicBezTo>
                    <a:pt x="21236" y="10717"/>
                    <a:pt x="18691" y="6954"/>
                    <a:pt x="15549" y="4076"/>
                  </a:cubicBezTo>
                  <a:cubicBezTo>
                    <a:pt x="12773" y="1532"/>
                    <a:pt x="9262" y="-679"/>
                    <a:pt x="5508" y="193"/>
                  </a:cubicBezTo>
                  <a:close/>
                </a:path>
              </a:pathLst>
            </a:custGeom>
            <a:solidFill>
              <a:srgbClr val="945200">
                <a:alpha val="6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0" name="Shape 210"/>
            <p:cNvSpPr/>
            <p:nvPr/>
          </p:nvSpPr>
          <p:spPr>
            <a:xfrm>
              <a:off x="1565684" y="1595039"/>
              <a:ext cx="2273416" cy="1964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65" h="21004" extrusionOk="0">
                  <a:moveTo>
                    <a:pt x="12696" y="12"/>
                  </a:moveTo>
                  <a:cubicBezTo>
                    <a:pt x="9749" y="-188"/>
                    <a:pt x="7264" y="2182"/>
                    <a:pt x="4967" y="4479"/>
                  </a:cubicBezTo>
                  <a:cubicBezTo>
                    <a:pt x="1937" y="7509"/>
                    <a:pt x="-990" y="11437"/>
                    <a:pt x="322" y="15688"/>
                  </a:cubicBezTo>
                  <a:cubicBezTo>
                    <a:pt x="1212" y="18573"/>
                    <a:pt x="3742" y="19848"/>
                    <a:pt x="6230" y="20482"/>
                  </a:cubicBezTo>
                  <a:cubicBezTo>
                    <a:pt x="9879" y="21412"/>
                    <a:pt x="13820" y="21318"/>
                    <a:pt x="16656" y="18385"/>
                  </a:cubicBezTo>
                  <a:cubicBezTo>
                    <a:pt x="20033" y="14892"/>
                    <a:pt x="20610" y="8771"/>
                    <a:pt x="18169" y="4184"/>
                  </a:cubicBezTo>
                  <a:cubicBezTo>
                    <a:pt x="16923" y="1842"/>
                    <a:pt x="14955" y="165"/>
                    <a:pt x="12696" y="12"/>
                  </a:cubicBezTo>
                  <a:close/>
                </a:path>
              </a:pathLst>
            </a:custGeom>
            <a:solidFill>
              <a:srgbClr val="945200">
                <a:alpha val="6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1" name="Shape 211"/>
            <p:cNvSpPr/>
            <p:nvPr/>
          </p:nvSpPr>
          <p:spPr>
            <a:xfrm>
              <a:off x="4068755" y="2238781"/>
              <a:ext cx="1535498" cy="1582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8" h="18362" extrusionOk="0">
                  <a:moveTo>
                    <a:pt x="7283" y="21"/>
                  </a:moveTo>
                  <a:cubicBezTo>
                    <a:pt x="3923" y="271"/>
                    <a:pt x="1455" y="2639"/>
                    <a:pt x="481" y="5444"/>
                  </a:cubicBezTo>
                  <a:cubicBezTo>
                    <a:pt x="-607" y="8580"/>
                    <a:pt x="174" y="11956"/>
                    <a:pt x="2581" y="14495"/>
                  </a:cubicBezTo>
                  <a:cubicBezTo>
                    <a:pt x="9079" y="21349"/>
                    <a:pt x="20830" y="18353"/>
                    <a:pt x="20947" y="11272"/>
                  </a:cubicBezTo>
                  <a:cubicBezTo>
                    <a:pt x="20993" y="8523"/>
                    <a:pt x="18622" y="6370"/>
                    <a:pt x="16380" y="4377"/>
                  </a:cubicBezTo>
                  <a:cubicBezTo>
                    <a:pt x="13824" y="2104"/>
                    <a:pt x="10942" y="-251"/>
                    <a:pt x="7283" y="21"/>
                  </a:cubicBezTo>
                  <a:close/>
                </a:path>
              </a:pathLst>
            </a:custGeom>
            <a:solidFill>
              <a:srgbClr val="945200">
                <a:alpha val="6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2" name="Shape 212"/>
            <p:cNvSpPr/>
            <p:nvPr/>
          </p:nvSpPr>
          <p:spPr>
            <a:xfrm>
              <a:off x="5525508" y="1402732"/>
              <a:ext cx="2075066" cy="1490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89" h="18964" extrusionOk="0">
                  <a:moveTo>
                    <a:pt x="8619" y="2099"/>
                  </a:moveTo>
                  <a:cubicBezTo>
                    <a:pt x="6772" y="3841"/>
                    <a:pt x="5607" y="6570"/>
                    <a:pt x="3672" y="8198"/>
                  </a:cubicBezTo>
                  <a:cubicBezTo>
                    <a:pt x="2327" y="9329"/>
                    <a:pt x="597" y="10034"/>
                    <a:pt x="128" y="12009"/>
                  </a:cubicBezTo>
                  <a:cubicBezTo>
                    <a:pt x="-635" y="15227"/>
                    <a:pt x="2139" y="17639"/>
                    <a:pt x="5199" y="18376"/>
                  </a:cubicBezTo>
                  <a:cubicBezTo>
                    <a:pt x="10024" y="19538"/>
                    <a:pt x="15254" y="19290"/>
                    <a:pt x="18557" y="14752"/>
                  </a:cubicBezTo>
                  <a:cubicBezTo>
                    <a:pt x="20138" y="12578"/>
                    <a:pt x="20965" y="9592"/>
                    <a:pt x="20423" y="6694"/>
                  </a:cubicBezTo>
                  <a:cubicBezTo>
                    <a:pt x="19213" y="217"/>
                    <a:pt x="13029" y="-2062"/>
                    <a:pt x="8619" y="2099"/>
                  </a:cubicBezTo>
                  <a:close/>
                </a:path>
              </a:pathLst>
            </a:custGeom>
            <a:solidFill>
              <a:srgbClr val="945200">
                <a:alpha val="6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3" name="Shape 213"/>
            <p:cNvSpPr/>
            <p:nvPr/>
          </p:nvSpPr>
          <p:spPr>
            <a:xfrm>
              <a:off x="5206891" y="3467864"/>
              <a:ext cx="2526751" cy="1828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7" h="19420" extrusionOk="0">
                  <a:moveTo>
                    <a:pt x="14761" y="460"/>
                  </a:moveTo>
                  <a:cubicBezTo>
                    <a:pt x="10974" y="-874"/>
                    <a:pt x="7057" y="838"/>
                    <a:pt x="3802" y="3741"/>
                  </a:cubicBezTo>
                  <a:cubicBezTo>
                    <a:pt x="1326" y="5950"/>
                    <a:pt x="-708" y="9317"/>
                    <a:pt x="235" y="12813"/>
                  </a:cubicBezTo>
                  <a:cubicBezTo>
                    <a:pt x="787" y="14863"/>
                    <a:pt x="2275" y="16088"/>
                    <a:pt x="3779" y="17023"/>
                  </a:cubicBezTo>
                  <a:cubicBezTo>
                    <a:pt x="9013" y="20280"/>
                    <a:pt x="15329" y="20726"/>
                    <a:pt x="18841" y="15143"/>
                  </a:cubicBezTo>
                  <a:cubicBezTo>
                    <a:pt x="20320" y="12792"/>
                    <a:pt x="20892" y="9650"/>
                    <a:pt x="20186" y="6756"/>
                  </a:cubicBezTo>
                  <a:cubicBezTo>
                    <a:pt x="19404" y="3554"/>
                    <a:pt x="17253" y="1339"/>
                    <a:pt x="14761" y="460"/>
                  </a:cubicBezTo>
                  <a:close/>
                </a:path>
              </a:pathLst>
            </a:custGeom>
            <a:solidFill>
              <a:srgbClr val="945200">
                <a:alpha val="6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4" name="Shape 214"/>
            <p:cNvSpPr/>
            <p:nvPr/>
          </p:nvSpPr>
          <p:spPr>
            <a:xfrm>
              <a:off x="2162981" y="4061261"/>
              <a:ext cx="2268607" cy="2126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9" h="19563" extrusionOk="0">
                  <a:moveTo>
                    <a:pt x="12663" y="2"/>
                  </a:moveTo>
                  <a:cubicBezTo>
                    <a:pt x="9922" y="29"/>
                    <a:pt x="7103" y="202"/>
                    <a:pt x="4754" y="1676"/>
                  </a:cubicBezTo>
                  <a:cubicBezTo>
                    <a:pt x="1585" y="3665"/>
                    <a:pt x="17" y="7447"/>
                    <a:pt x="1" y="11322"/>
                  </a:cubicBezTo>
                  <a:cubicBezTo>
                    <a:pt x="-10" y="13865"/>
                    <a:pt x="685" y="16445"/>
                    <a:pt x="2580" y="18031"/>
                  </a:cubicBezTo>
                  <a:cubicBezTo>
                    <a:pt x="6822" y="21583"/>
                    <a:pt x="12774" y="18476"/>
                    <a:pt x="16715" y="13642"/>
                  </a:cubicBezTo>
                  <a:cubicBezTo>
                    <a:pt x="19915" y="9716"/>
                    <a:pt x="21590" y="4377"/>
                    <a:pt x="18263" y="1422"/>
                  </a:cubicBezTo>
                  <a:cubicBezTo>
                    <a:pt x="16751" y="80"/>
                    <a:pt x="14654" y="-17"/>
                    <a:pt x="12663" y="2"/>
                  </a:cubicBezTo>
                  <a:close/>
                </a:path>
              </a:pathLst>
            </a:custGeom>
            <a:solidFill>
              <a:srgbClr val="945200">
                <a:alpha val="6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5" name="Shape 215"/>
            <p:cNvSpPr/>
            <p:nvPr/>
          </p:nvSpPr>
          <p:spPr>
            <a:xfrm>
              <a:off x="4394289" y="5118490"/>
              <a:ext cx="1536235" cy="1648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9" h="18009" extrusionOk="0">
                  <a:moveTo>
                    <a:pt x="6940" y="15"/>
                  </a:moveTo>
                  <a:cubicBezTo>
                    <a:pt x="3671" y="192"/>
                    <a:pt x="1293" y="2514"/>
                    <a:pt x="414" y="5252"/>
                  </a:cubicBezTo>
                  <a:cubicBezTo>
                    <a:pt x="-554" y="8269"/>
                    <a:pt x="200" y="11508"/>
                    <a:pt x="2429" y="13992"/>
                  </a:cubicBezTo>
                  <a:cubicBezTo>
                    <a:pt x="9058" y="21380"/>
                    <a:pt x="21046" y="17529"/>
                    <a:pt x="20051" y="10880"/>
                  </a:cubicBezTo>
                  <a:cubicBezTo>
                    <a:pt x="19773" y="9019"/>
                    <a:pt x="18305" y="7466"/>
                    <a:pt x="16714" y="6150"/>
                  </a:cubicBezTo>
                  <a:cubicBezTo>
                    <a:pt x="12179" y="2397"/>
                    <a:pt x="11288" y="-220"/>
                    <a:pt x="6940" y="15"/>
                  </a:cubicBezTo>
                  <a:close/>
                </a:path>
              </a:pathLst>
            </a:custGeom>
            <a:solidFill>
              <a:srgbClr val="945200">
                <a:alpha val="6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6" name="Shape 216"/>
            <p:cNvSpPr/>
            <p:nvPr/>
          </p:nvSpPr>
          <p:spPr>
            <a:xfrm>
              <a:off x="381658" y="3583509"/>
              <a:ext cx="1821078" cy="1470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59" h="18485" extrusionOk="0">
                  <a:moveTo>
                    <a:pt x="7317" y="1531"/>
                  </a:moveTo>
                  <a:cubicBezTo>
                    <a:pt x="4999" y="2895"/>
                    <a:pt x="3084" y="4964"/>
                    <a:pt x="1661" y="7405"/>
                  </a:cubicBezTo>
                  <a:cubicBezTo>
                    <a:pt x="-373" y="10893"/>
                    <a:pt x="-838" y="15423"/>
                    <a:pt x="1975" y="17562"/>
                  </a:cubicBezTo>
                  <a:cubicBezTo>
                    <a:pt x="4493" y="19476"/>
                    <a:pt x="7553" y="18001"/>
                    <a:pt x="10338" y="16847"/>
                  </a:cubicBezTo>
                  <a:cubicBezTo>
                    <a:pt x="14999" y="14914"/>
                    <a:pt x="20567" y="12969"/>
                    <a:pt x="20658" y="7447"/>
                  </a:cubicBezTo>
                  <a:cubicBezTo>
                    <a:pt x="20762" y="1129"/>
                    <a:pt x="13524" y="-2124"/>
                    <a:pt x="7317" y="1531"/>
                  </a:cubicBezTo>
                  <a:close/>
                </a:path>
              </a:pathLst>
            </a:custGeom>
            <a:solidFill>
              <a:srgbClr val="945200">
                <a:alpha val="6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7" name="Shape 217"/>
            <p:cNvSpPr/>
            <p:nvPr/>
          </p:nvSpPr>
          <p:spPr>
            <a:xfrm>
              <a:off x="42471" y="1073441"/>
              <a:ext cx="1765079" cy="1582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1" h="18258" extrusionOk="0">
                  <a:moveTo>
                    <a:pt x="6497" y="1337"/>
                  </a:moveTo>
                  <a:cubicBezTo>
                    <a:pt x="4025" y="2519"/>
                    <a:pt x="1820" y="4325"/>
                    <a:pt x="714" y="6868"/>
                  </a:cubicBezTo>
                  <a:cubicBezTo>
                    <a:pt x="-671" y="10053"/>
                    <a:pt x="-25" y="13791"/>
                    <a:pt x="2500" y="16099"/>
                  </a:cubicBezTo>
                  <a:cubicBezTo>
                    <a:pt x="7002" y="20214"/>
                    <a:pt x="14005" y="18075"/>
                    <a:pt x="18113" y="12812"/>
                  </a:cubicBezTo>
                  <a:cubicBezTo>
                    <a:pt x="19761" y="10700"/>
                    <a:pt x="20929" y="8104"/>
                    <a:pt x="20295" y="5505"/>
                  </a:cubicBezTo>
                  <a:cubicBezTo>
                    <a:pt x="18970" y="71"/>
                    <a:pt x="12189" y="-1386"/>
                    <a:pt x="6497" y="1337"/>
                  </a:cubicBezTo>
                  <a:close/>
                </a:path>
              </a:pathLst>
            </a:custGeom>
            <a:solidFill>
              <a:srgbClr val="945200">
                <a:alpha val="6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8" name="Shape 218"/>
            <p:cNvSpPr/>
            <p:nvPr/>
          </p:nvSpPr>
          <p:spPr>
            <a:xfrm>
              <a:off x="1699218" y="3578198"/>
              <a:ext cx="1595461" cy="1527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83" h="21173" extrusionOk="0">
                  <a:moveTo>
                    <a:pt x="9072" y="1"/>
                  </a:moveTo>
                  <a:cubicBezTo>
                    <a:pt x="9500" y="8"/>
                    <a:pt x="9924" y="81"/>
                    <a:pt x="10348" y="137"/>
                  </a:cubicBezTo>
                  <a:cubicBezTo>
                    <a:pt x="11156" y="244"/>
                    <a:pt x="11970" y="292"/>
                    <a:pt x="12784" y="320"/>
                  </a:cubicBezTo>
                  <a:cubicBezTo>
                    <a:pt x="13421" y="342"/>
                    <a:pt x="14060" y="352"/>
                    <a:pt x="14695" y="283"/>
                  </a:cubicBezTo>
                  <a:cubicBezTo>
                    <a:pt x="15298" y="218"/>
                    <a:pt x="15900" y="87"/>
                    <a:pt x="16505" y="149"/>
                  </a:cubicBezTo>
                  <a:cubicBezTo>
                    <a:pt x="17958" y="299"/>
                    <a:pt x="18863" y="1340"/>
                    <a:pt x="19560" y="2246"/>
                  </a:cubicBezTo>
                  <a:cubicBezTo>
                    <a:pt x="20619" y="3623"/>
                    <a:pt x="21056" y="5405"/>
                    <a:pt x="19886" y="6313"/>
                  </a:cubicBezTo>
                  <a:cubicBezTo>
                    <a:pt x="19406" y="6685"/>
                    <a:pt x="18779" y="6639"/>
                    <a:pt x="18190" y="6671"/>
                  </a:cubicBezTo>
                  <a:cubicBezTo>
                    <a:pt x="17183" y="6726"/>
                    <a:pt x="16213" y="7061"/>
                    <a:pt x="15272" y="7448"/>
                  </a:cubicBezTo>
                  <a:cubicBezTo>
                    <a:pt x="14504" y="7764"/>
                    <a:pt x="13755" y="8129"/>
                    <a:pt x="13028" y="8542"/>
                  </a:cubicBezTo>
                  <a:cubicBezTo>
                    <a:pt x="12199" y="9012"/>
                    <a:pt x="11404" y="9552"/>
                    <a:pt x="10718" y="10240"/>
                  </a:cubicBezTo>
                  <a:cubicBezTo>
                    <a:pt x="9712" y="11247"/>
                    <a:pt x="8643" y="12540"/>
                    <a:pt x="7795" y="14055"/>
                  </a:cubicBezTo>
                  <a:cubicBezTo>
                    <a:pt x="7378" y="14800"/>
                    <a:pt x="7024" y="15595"/>
                    <a:pt x="6693" y="16376"/>
                  </a:cubicBezTo>
                  <a:cubicBezTo>
                    <a:pt x="6418" y="17025"/>
                    <a:pt x="6162" y="17668"/>
                    <a:pt x="6030" y="18323"/>
                  </a:cubicBezTo>
                  <a:cubicBezTo>
                    <a:pt x="5856" y="19186"/>
                    <a:pt x="5864" y="20072"/>
                    <a:pt x="5409" y="20617"/>
                  </a:cubicBezTo>
                  <a:cubicBezTo>
                    <a:pt x="4615" y="21568"/>
                    <a:pt x="3274" y="21127"/>
                    <a:pt x="2084" y="20562"/>
                  </a:cubicBezTo>
                  <a:cubicBezTo>
                    <a:pt x="566" y="19841"/>
                    <a:pt x="-544" y="18423"/>
                    <a:pt x="281" y="17372"/>
                  </a:cubicBezTo>
                  <a:cubicBezTo>
                    <a:pt x="504" y="17088"/>
                    <a:pt x="823" y="16972"/>
                    <a:pt x="1136" y="16827"/>
                  </a:cubicBezTo>
                  <a:cubicBezTo>
                    <a:pt x="1379" y="16715"/>
                    <a:pt x="1621" y="16578"/>
                    <a:pt x="1850" y="16435"/>
                  </a:cubicBezTo>
                  <a:cubicBezTo>
                    <a:pt x="2220" y="16203"/>
                    <a:pt x="2575" y="15934"/>
                    <a:pt x="2930" y="15657"/>
                  </a:cubicBezTo>
                  <a:cubicBezTo>
                    <a:pt x="3492" y="15220"/>
                    <a:pt x="4068" y="14765"/>
                    <a:pt x="4578" y="14253"/>
                  </a:cubicBezTo>
                  <a:cubicBezTo>
                    <a:pt x="5627" y="13200"/>
                    <a:pt x="6372" y="11918"/>
                    <a:pt x="6779" y="10575"/>
                  </a:cubicBezTo>
                  <a:cubicBezTo>
                    <a:pt x="7012" y="9810"/>
                    <a:pt x="7144" y="9013"/>
                    <a:pt x="7164" y="8208"/>
                  </a:cubicBezTo>
                  <a:cubicBezTo>
                    <a:pt x="7177" y="7683"/>
                    <a:pt x="7143" y="7159"/>
                    <a:pt x="7067" y="6640"/>
                  </a:cubicBezTo>
                  <a:cubicBezTo>
                    <a:pt x="6996" y="6154"/>
                    <a:pt x="6889" y="5671"/>
                    <a:pt x="6687" y="5229"/>
                  </a:cubicBezTo>
                  <a:cubicBezTo>
                    <a:pt x="6391" y="4577"/>
                    <a:pt x="5900" y="4025"/>
                    <a:pt x="5762" y="3312"/>
                  </a:cubicBezTo>
                  <a:cubicBezTo>
                    <a:pt x="5406" y="1472"/>
                    <a:pt x="7101" y="-32"/>
                    <a:pt x="9072" y="1"/>
                  </a:cubicBezTo>
                  <a:close/>
                </a:path>
              </a:pathLst>
            </a:custGeom>
            <a:solidFill>
              <a:srgbClr val="0096FF">
                <a:alpha val="7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9" name="Shape 219"/>
            <p:cNvSpPr/>
            <p:nvPr/>
          </p:nvSpPr>
          <p:spPr>
            <a:xfrm>
              <a:off x="4087654" y="4207928"/>
              <a:ext cx="1655936" cy="1507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6" h="21345" extrusionOk="0">
                  <a:moveTo>
                    <a:pt x="4482" y="10084"/>
                  </a:moveTo>
                  <a:cubicBezTo>
                    <a:pt x="4175" y="11173"/>
                    <a:pt x="3813" y="12242"/>
                    <a:pt x="3378" y="13275"/>
                  </a:cubicBezTo>
                  <a:cubicBezTo>
                    <a:pt x="3080" y="13984"/>
                    <a:pt x="2749" y="14675"/>
                    <a:pt x="2378" y="15341"/>
                  </a:cubicBezTo>
                  <a:cubicBezTo>
                    <a:pt x="1969" y="16078"/>
                    <a:pt x="1515" y="16785"/>
                    <a:pt x="1138" y="17543"/>
                  </a:cubicBezTo>
                  <a:cubicBezTo>
                    <a:pt x="986" y="17849"/>
                    <a:pt x="843" y="18177"/>
                    <a:pt x="637" y="18439"/>
                  </a:cubicBezTo>
                  <a:cubicBezTo>
                    <a:pt x="430" y="18700"/>
                    <a:pt x="169" y="18899"/>
                    <a:pt x="58" y="19231"/>
                  </a:cubicBezTo>
                  <a:cubicBezTo>
                    <a:pt x="-190" y="19971"/>
                    <a:pt x="395" y="20668"/>
                    <a:pt x="1108" y="21028"/>
                  </a:cubicBezTo>
                  <a:cubicBezTo>
                    <a:pt x="1978" y="21467"/>
                    <a:pt x="3021" y="21523"/>
                    <a:pt x="3562" y="20721"/>
                  </a:cubicBezTo>
                  <a:cubicBezTo>
                    <a:pt x="3821" y="20339"/>
                    <a:pt x="3863" y="19845"/>
                    <a:pt x="3965" y="19383"/>
                  </a:cubicBezTo>
                  <a:cubicBezTo>
                    <a:pt x="4054" y="18983"/>
                    <a:pt x="4192" y="18600"/>
                    <a:pt x="4336" y="18221"/>
                  </a:cubicBezTo>
                  <a:cubicBezTo>
                    <a:pt x="4614" y="17491"/>
                    <a:pt x="4915" y="16769"/>
                    <a:pt x="5314" y="16111"/>
                  </a:cubicBezTo>
                  <a:cubicBezTo>
                    <a:pt x="5787" y="15332"/>
                    <a:pt x="6386" y="14660"/>
                    <a:pt x="7065" y="14101"/>
                  </a:cubicBezTo>
                  <a:cubicBezTo>
                    <a:pt x="7706" y="13573"/>
                    <a:pt x="8411" y="13150"/>
                    <a:pt x="9161" y="12848"/>
                  </a:cubicBezTo>
                  <a:cubicBezTo>
                    <a:pt x="9813" y="12587"/>
                    <a:pt x="10493" y="12419"/>
                    <a:pt x="11186" y="12392"/>
                  </a:cubicBezTo>
                  <a:cubicBezTo>
                    <a:pt x="11792" y="12368"/>
                    <a:pt x="12399" y="12454"/>
                    <a:pt x="12970" y="12680"/>
                  </a:cubicBezTo>
                  <a:cubicBezTo>
                    <a:pt x="13558" y="12913"/>
                    <a:pt x="14088" y="13287"/>
                    <a:pt x="14608" y="13670"/>
                  </a:cubicBezTo>
                  <a:cubicBezTo>
                    <a:pt x="15213" y="14117"/>
                    <a:pt x="15814" y="14584"/>
                    <a:pt x="16283" y="15201"/>
                  </a:cubicBezTo>
                  <a:cubicBezTo>
                    <a:pt x="16690" y="15737"/>
                    <a:pt x="16994" y="16381"/>
                    <a:pt x="17497" y="16804"/>
                  </a:cubicBezTo>
                  <a:cubicBezTo>
                    <a:pt x="18554" y="17694"/>
                    <a:pt x="20070" y="17429"/>
                    <a:pt x="20782" y="16192"/>
                  </a:cubicBezTo>
                  <a:cubicBezTo>
                    <a:pt x="21410" y="15100"/>
                    <a:pt x="21146" y="13666"/>
                    <a:pt x="20248" y="12809"/>
                  </a:cubicBezTo>
                  <a:cubicBezTo>
                    <a:pt x="19727" y="12311"/>
                    <a:pt x="19056" y="12083"/>
                    <a:pt x="18435" y="11760"/>
                  </a:cubicBezTo>
                  <a:cubicBezTo>
                    <a:pt x="17675" y="11365"/>
                    <a:pt x="16987" y="10823"/>
                    <a:pt x="16349" y="10219"/>
                  </a:cubicBezTo>
                  <a:cubicBezTo>
                    <a:pt x="15360" y="9284"/>
                    <a:pt x="14481" y="8184"/>
                    <a:pt x="14027" y="6832"/>
                  </a:cubicBezTo>
                  <a:cubicBezTo>
                    <a:pt x="13769" y="6061"/>
                    <a:pt x="13663" y="5239"/>
                    <a:pt x="13698" y="4418"/>
                  </a:cubicBezTo>
                  <a:cubicBezTo>
                    <a:pt x="13725" y="3781"/>
                    <a:pt x="13838" y="3151"/>
                    <a:pt x="13842" y="2513"/>
                  </a:cubicBezTo>
                  <a:cubicBezTo>
                    <a:pt x="13846" y="1896"/>
                    <a:pt x="13748" y="1281"/>
                    <a:pt x="13396" y="812"/>
                  </a:cubicBezTo>
                  <a:cubicBezTo>
                    <a:pt x="12781" y="-6"/>
                    <a:pt x="11689" y="-77"/>
                    <a:pt x="10657" y="49"/>
                  </a:cubicBezTo>
                  <a:cubicBezTo>
                    <a:pt x="8945" y="258"/>
                    <a:pt x="6931" y="629"/>
                    <a:pt x="5660" y="2419"/>
                  </a:cubicBezTo>
                  <a:cubicBezTo>
                    <a:pt x="5270" y="2968"/>
                    <a:pt x="4988" y="3609"/>
                    <a:pt x="4921" y="4305"/>
                  </a:cubicBezTo>
                  <a:cubicBezTo>
                    <a:pt x="4883" y="4700"/>
                    <a:pt x="4916" y="5098"/>
                    <a:pt x="4947" y="5494"/>
                  </a:cubicBezTo>
                  <a:cubicBezTo>
                    <a:pt x="4991" y="6064"/>
                    <a:pt x="5032" y="6635"/>
                    <a:pt x="5010" y="7207"/>
                  </a:cubicBezTo>
                  <a:cubicBezTo>
                    <a:pt x="4971" y="8189"/>
                    <a:pt x="4746" y="9146"/>
                    <a:pt x="4482" y="1008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0" name="Shape 220"/>
            <p:cNvSpPr/>
            <p:nvPr/>
          </p:nvSpPr>
          <p:spPr>
            <a:xfrm>
              <a:off x="1794037" y="1153495"/>
              <a:ext cx="872056" cy="898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1" h="20138" extrusionOk="0">
                  <a:moveTo>
                    <a:pt x="2" y="5193"/>
                  </a:moveTo>
                  <a:cubicBezTo>
                    <a:pt x="-69" y="2703"/>
                    <a:pt x="2988" y="1728"/>
                    <a:pt x="5684" y="915"/>
                  </a:cubicBezTo>
                  <a:cubicBezTo>
                    <a:pt x="8121" y="179"/>
                    <a:pt x="10842" y="-731"/>
                    <a:pt x="12515" y="959"/>
                  </a:cubicBezTo>
                  <a:cubicBezTo>
                    <a:pt x="12940" y="1388"/>
                    <a:pt x="13125" y="1951"/>
                    <a:pt x="13429" y="2465"/>
                  </a:cubicBezTo>
                  <a:cubicBezTo>
                    <a:pt x="13689" y="2904"/>
                    <a:pt x="14030" y="3299"/>
                    <a:pt x="14424" y="3630"/>
                  </a:cubicBezTo>
                  <a:cubicBezTo>
                    <a:pt x="15175" y="4260"/>
                    <a:pt x="15587" y="4851"/>
                    <a:pt x="16092" y="5256"/>
                  </a:cubicBezTo>
                  <a:cubicBezTo>
                    <a:pt x="16571" y="5639"/>
                    <a:pt x="17064" y="5888"/>
                    <a:pt x="17681" y="6219"/>
                  </a:cubicBezTo>
                  <a:cubicBezTo>
                    <a:pt x="18168" y="6480"/>
                    <a:pt x="18634" y="6792"/>
                    <a:pt x="19144" y="7001"/>
                  </a:cubicBezTo>
                  <a:cubicBezTo>
                    <a:pt x="19565" y="7172"/>
                    <a:pt x="20018" y="7281"/>
                    <a:pt x="20345" y="7589"/>
                  </a:cubicBezTo>
                  <a:cubicBezTo>
                    <a:pt x="21531" y="8705"/>
                    <a:pt x="20290" y="10448"/>
                    <a:pt x="18493" y="11498"/>
                  </a:cubicBezTo>
                  <a:cubicBezTo>
                    <a:pt x="16263" y="12803"/>
                    <a:pt x="14069" y="14141"/>
                    <a:pt x="12017" y="15647"/>
                  </a:cubicBezTo>
                  <a:cubicBezTo>
                    <a:pt x="11258" y="16204"/>
                    <a:pt x="10534" y="16767"/>
                    <a:pt x="9814" y="17346"/>
                  </a:cubicBezTo>
                  <a:cubicBezTo>
                    <a:pt x="8684" y="18255"/>
                    <a:pt x="7562" y="19227"/>
                    <a:pt x="6111" y="19770"/>
                  </a:cubicBezTo>
                  <a:cubicBezTo>
                    <a:pt x="3176" y="20869"/>
                    <a:pt x="61" y="19377"/>
                    <a:pt x="297" y="16964"/>
                  </a:cubicBezTo>
                  <a:cubicBezTo>
                    <a:pt x="348" y="16446"/>
                    <a:pt x="596" y="15990"/>
                    <a:pt x="790" y="15507"/>
                  </a:cubicBezTo>
                  <a:cubicBezTo>
                    <a:pt x="1076" y="14793"/>
                    <a:pt x="1233" y="14030"/>
                    <a:pt x="1305" y="13272"/>
                  </a:cubicBezTo>
                  <a:cubicBezTo>
                    <a:pt x="1415" y="12124"/>
                    <a:pt x="1336" y="10967"/>
                    <a:pt x="1214" y="9825"/>
                  </a:cubicBezTo>
                  <a:cubicBezTo>
                    <a:pt x="1127" y="9013"/>
                    <a:pt x="1016" y="8197"/>
                    <a:pt x="731" y="7425"/>
                  </a:cubicBezTo>
                  <a:cubicBezTo>
                    <a:pt x="454" y="6678"/>
                    <a:pt x="24" y="5988"/>
                    <a:pt x="2" y="519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1" name="Shape 221"/>
            <p:cNvSpPr/>
            <p:nvPr/>
          </p:nvSpPr>
          <p:spPr>
            <a:xfrm>
              <a:off x="3787888" y="2376975"/>
              <a:ext cx="325945" cy="684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9" h="20811" extrusionOk="0">
                  <a:moveTo>
                    <a:pt x="5351" y="2191"/>
                  </a:moveTo>
                  <a:cubicBezTo>
                    <a:pt x="7386" y="-125"/>
                    <a:pt x="13400" y="-659"/>
                    <a:pt x="17443" y="847"/>
                  </a:cubicBezTo>
                  <a:cubicBezTo>
                    <a:pt x="20180" y="1867"/>
                    <a:pt x="21176" y="3577"/>
                    <a:pt x="20724" y="5263"/>
                  </a:cubicBezTo>
                  <a:cubicBezTo>
                    <a:pt x="20283" y="6905"/>
                    <a:pt x="18505" y="8371"/>
                    <a:pt x="17369" y="9931"/>
                  </a:cubicBezTo>
                  <a:cubicBezTo>
                    <a:pt x="16347" y="11334"/>
                    <a:pt x="15839" y="12808"/>
                    <a:pt x="15753" y="14292"/>
                  </a:cubicBezTo>
                  <a:cubicBezTo>
                    <a:pt x="15668" y="15762"/>
                    <a:pt x="15961" y="17293"/>
                    <a:pt x="14520" y="18601"/>
                  </a:cubicBezTo>
                  <a:cubicBezTo>
                    <a:pt x="13132" y="19861"/>
                    <a:pt x="10429" y="20653"/>
                    <a:pt x="7446" y="20791"/>
                  </a:cubicBezTo>
                  <a:cubicBezTo>
                    <a:pt x="4215" y="20941"/>
                    <a:pt x="967" y="20236"/>
                    <a:pt x="166" y="18805"/>
                  </a:cubicBezTo>
                  <a:cubicBezTo>
                    <a:pt x="-424" y="17752"/>
                    <a:pt x="690" y="16717"/>
                    <a:pt x="1485" y="15699"/>
                  </a:cubicBezTo>
                  <a:cubicBezTo>
                    <a:pt x="2289" y="14669"/>
                    <a:pt x="2757" y="13590"/>
                    <a:pt x="3240" y="12516"/>
                  </a:cubicBezTo>
                  <a:cubicBezTo>
                    <a:pt x="3845" y="11173"/>
                    <a:pt x="4479" y="9831"/>
                    <a:pt x="4809" y="8466"/>
                  </a:cubicBezTo>
                  <a:cubicBezTo>
                    <a:pt x="5052" y="7465"/>
                    <a:pt x="5130" y="6456"/>
                    <a:pt x="4997" y="5449"/>
                  </a:cubicBezTo>
                  <a:cubicBezTo>
                    <a:pt x="4851" y="4349"/>
                    <a:pt x="4450" y="3216"/>
                    <a:pt x="5351" y="2191"/>
                  </a:cubicBezTo>
                  <a:close/>
                </a:path>
              </a:pathLst>
            </a:custGeom>
            <a:solidFill>
              <a:srgbClr val="0096FF">
                <a:alpha val="7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2" name="Shape 222"/>
            <p:cNvSpPr/>
            <p:nvPr/>
          </p:nvSpPr>
          <p:spPr>
            <a:xfrm>
              <a:off x="5530777" y="2885311"/>
              <a:ext cx="1148420" cy="895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8" h="21254" extrusionOk="0">
                  <a:moveTo>
                    <a:pt x="9750" y="9"/>
                  </a:moveTo>
                  <a:cubicBezTo>
                    <a:pt x="8109" y="-79"/>
                    <a:pt x="6505" y="522"/>
                    <a:pt x="5122" y="1637"/>
                  </a:cubicBezTo>
                  <a:cubicBezTo>
                    <a:pt x="3768" y="2730"/>
                    <a:pt x="2632" y="4326"/>
                    <a:pt x="2204" y="6376"/>
                  </a:cubicBezTo>
                  <a:cubicBezTo>
                    <a:pt x="1871" y="7975"/>
                    <a:pt x="2034" y="9675"/>
                    <a:pt x="1713" y="11261"/>
                  </a:cubicBezTo>
                  <a:cubicBezTo>
                    <a:pt x="1373" y="12945"/>
                    <a:pt x="521" y="14387"/>
                    <a:pt x="160" y="16054"/>
                  </a:cubicBezTo>
                  <a:cubicBezTo>
                    <a:pt x="-353" y="18425"/>
                    <a:pt x="394" y="21521"/>
                    <a:pt x="2068" y="21236"/>
                  </a:cubicBezTo>
                  <a:cubicBezTo>
                    <a:pt x="3240" y="21037"/>
                    <a:pt x="4148" y="20200"/>
                    <a:pt x="5107" y="19319"/>
                  </a:cubicBezTo>
                  <a:cubicBezTo>
                    <a:pt x="5991" y="18508"/>
                    <a:pt x="7003" y="17983"/>
                    <a:pt x="7989" y="17407"/>
                  </a:cubicBezTo>
                  <a:cubicBezTo>
                    <a:pt x="8983" y="16826"/>
                    <a:pt x="9957" y="16188"/>
                    <a:pt x="10967" y="15656"/>
                  </a:cubicBezTo>
                  <a:cubicBezTo>
                    <a:pt x="11781" y="15226"/>
                    <a:pt x="12615" y="14867"/>
                    <a:pt x="13461" y="14557"/>
                  </a:cubicBezTo>
                  <a:cubicBezTo>
                    <a:pt x="14110" y="14319"/>
                    <a:pt x="14766" y="14110"/>
                    <a:pt x="15428" y="13935"/>
                  </a:cubicBezTo>
                  <a:cubicBezTo>
                    <a:pt x="15944" y="13798"/>
                    <a:pt x="16463" y="13681"/>
                    <a:pt x="16982" y="13565"/>
                  </a:cubicBezTo>
                  <a:cubicBezTo>
                    <a:pt x="17589" y="13428"/>
                    <a:pt x="18197" y="13292"/>
                    <a:pt x="18792" y="13088"/>
                  </a:cubicBezTo>
                  <a:cubicBezTo>
                    <a:pt x="19290" y="12917"/>
                    <a:pt x="19787" y="12693"/>
                    <a:pt x="20190" y="12250"/>
                  </a:cubicBezTo>
                  <a:cubicBezTo>
                    <a:pt x="21159" y="11185"/>
                    <a:pt x="21247" y="9353"/>
                    <a:pt x="20839" y="7753"/>
                  </a:cubicBezTo>
                  <a:cubicBezTo>
                    <a:pt x="20459" y="6264"/>
                    <a:pt x="19775" y="4955"/>
                    <a:pt x="19073" y="3678"/>
                  </a:cubicBezTo>
                  <a:cubicBezTo>
                    <a:pt x="18401" y="2453"/>
                    <a:pt x="17630" y="1224"/>
                    <a:pt x="16496" y="899"/>
                  </a:cubicBezTo>
                  <a:cubicBezTo>
                    <a:pt x="15931" y="737"/>
                    <a:pt x="15365" y="836"/>
                    <a:pt x="14790" y="850"/>
                  </a:cubicBezTo>
                  <a:cubicBezTo>
                    <a:pt x="14088" y="868"/>
                    <a:pt x="13373" y="749"/>
                    <a:pt x="12679" y="590"/>
                  </a:cubicBezTo>
                  <a:cubicBezTo>
                    <a:pt x="11705" y="367"/>
                    <a:pt x="10739" y="62"/>
                    <a:pt x="9750" y="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3" name="Shape 223"/>
            <p:cNvSpPr/>
            <p:nvPr/>
          </p:nvSpPr>
          <p:spPr>
            <a:xfrm>
              <a:off x="3565212" y="438636"/>
              <a:ext cx="294758" cy="765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34" h="20055" extrusionOk="0">
                  <a:moveTo>
                    <a:pt x="14065" y="1347"/>
                  </a:moveTo>
                  <a:cubicBezTo>
                    <a:pt x="14739" y="332"/>
                    <a:pt x="17207" y="-317"/>
                    <a:pt x="19117" y="159"/>
                  </a:cubicBezTo>
                  <a:cubicBezTo>
                    <a:pt x="21360" y="717"/>
                    <a:pt x="19744" y="1883"/>
                    <a:pt x="18437" y="2905"/>
                  </a:cubicBezTo>
                  <a:cubicBezTo>
                    <a:pt x="17501" y="3636"/>
                    <a:pt x="17212" y="4453"/>
                    <a:pt x="16797" y="5250"/>
                  </a:cubicBezTo>
                  <a:cubicBezTo>
                    <a:pt x="16355" y="6096"/>
                    <a:pt x="15761" y="6931"/>
                    <a:pt x="15344" y="7780"/>
                  </a:cubicBezTo>
                  <a:cubicBezTo>
                    <a:pt x="14777" y="8934"/>
                    <a:pt x="14539" y="10109"/>
                    <a:pt x="14625" y="11284"/>
                  </a:cubicBezTo>
                  <a:cubicBezTo>
                    <a:pt x="14680" y="12038"/>
                    <a:pt x="14867" y="12789"/>
                    <a:pt x="15002" y="13541"/>
                  </a:cubicBezTo>
                  <a:cubicBezTo>
                    <a:pt x="15165" y="14449"/>
                    <a:pt x="15248" y="15367"/>
                    <a:pt x="15289" y="16268"/>
                  </a:cubicBezTo>
                  <a:cubicBezTo>
                    <a:pt x="15309" y="16713"/>
                    <a:pt x="15316" y="17153"/>
                    <a:pt x="15024" y="17587"/>
                  </a:cubicBezTo>
                  <a:cubicBezTo>
                    <a:pt x="12542" y="21283"/>
                    <a:pt x="-240" y="20487"/>
                    <a:pt x="3" y="17443"/>
                  </a:cubicBezTo>
                  <a:cubicBezTo>
                    <a:pt x="82" y="16451"/>
                    <a:pt x="2272" y="15764"/>
                    <a:pt x="4030" y="15037"/>
                  </a:cubicBezTo>
                  <a:cubicBezTo>
                    <a:pt x="5877" y="14273"/>
                    <a:pt x="7326" y="13362"/>
                    <a:pt x="8527" y="12418"/>
                  </a:cubicBezTo>
                  <a:cubicBezTo>
                    <a:pt x="9476" y="11673"/>
                    <a:pt x="10281" y="10902"/>
                    <a:pt x="11003" y="10120"/>
                  </a:cubicBezTo>
                  <a:cubicBezTo>
                    <a:pt x="11830" y="9223"/>
                    <a:pt x="12548" y="8312"/>
                    <a:pt x="13108" y="7385"/>
                  </a:cubicBezTo>
                  <a:cubicBezTo>
                    <a:pt x="13815" y="6218"/>
                    <a:pt x="14271" y="5024"/>
                    <a:pt x="14087" y="3827"/>
                  </a:cubicBezTo>
                  <a:cubicBezTo>
                    <a:pt x="13959" y="2996"/>
                    <a:pt x="13527" y="2156"/>
                    <a:pt x="14065" y="134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4" name="Shape 224"/>
            <p:cNvSpPr/>
            <p:nvPr/>
          </p:nvSpPr>
          <p:spPr>
            <a:xfrm>
              <a:off x="4807452" y="2123939"/>
              <a:ext cx="835983" cy="681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1" h="20829" extrusionOk="0">
                  <a:moveTo>
                    <a:pt x="14614" y="253"/>
                  </a:moveTo>
                  <a:cubicBezTo>
                    <a:pt x="13840" y="486"/>
                    <a:pt x="13073" y="748"/>
                    <a:pt x="12306" y="1009"/>
                  </a:cubicBezTo>
                  <a:cubicBezTo>
                    <a:pt x="11344" y="1336"/>
                    <a:pt x="10373" y="1662"/>
                    <a:pt x="9388" y="1828"/>
                  </a:cubicBezTo>
                  <a:cubicBezTo>
                    <a:pt x="8520" y="1974"/>
                    <a:pt x="7642" y="1996"/>
                    <a:pt x="6766" y="2033"/>
                  </a:cubicBezTo>
                  <a:cubicBezTo>
                    <a:pt x="6002" y="2065"/>
                    <a:pt x="5238" y="2109"/>
                    <a:pt x="4474" y="2070"/>
                  </a:cubicBezTo>
                  <a:cubicBezTo>
                    <a:pt x="3734" y="2032"/>
                    <a:pt x="3000" y="1919"/>
                    <a:pt x="2288" y="1649"/>
                  </a:cubicBezTo>
                  <a:cubicBezTo>
                    <a:pt x="1035" y="1175"/>
                    <a:pt x="-186" y="1588"/>
                    <a:pt x="24" y="2605"/>
                  </a:cubicBezTo>
                  <a:cubicBezTo>
                    <a:pt x="118" y="3062"/>
                    <a:pt x="532" y="3244"/>
                    <a:pt x="911" y="3395"/>
                  </a:cubicBezTo>
                  <a:cubicBezTo>
                    <a:pt x="2543" y="4048"/>
                    <a:pt x="3992" y="5197"/>
                    <a:pt x="5341" y="6476"/>
                  </a:cubicBezTo>
                  <a:cubicBezTo>
                    <a:pt x="6571" y="7642"/>
                    <a:pt x="7725" y="8918"/>
                    <a:pt x="8909" y="10151"/>
                  </a:cubicBezTo>
                  <a:cubicBezTo>
                    <a:pt x="10049" y="11338"/>
                    <a:pt x="11220" y="12487"/>
                    <a:pt x="12245" y="13818"/>
                  </a:cubicBezTo>
                  <a:cubicBezTo>
                    <a:pt x="13920" y="15994"/>
                    <a:pt x="15217" y="18657"/>
                    <a:pt x="17352" y="20163"/>
                  </a:cubicBezTo>
                  <a:cubicBezTo>
                    <a:pt x="18975" y="21308"/>
                    <a:pt x="20962" y="20971"/>
                    <a:pt x="21228" y="19200"/>
                  </a:cubicBezTo>
                  <a:cubicBezTo>
                    <a:pt x="21414" y="17962"/>
                    <a:pt x="20446" y="17089"/>
                    <a:pt x="19697" y="16190"/>
                  </a:cubicBezTo>
                  <a:cubicBezTo>
                    <a:pt x="19074" y="15443"/>
                    <a:pt x="18602" y="14542"/>
                    <a:pt x="18222" y="13589"/>
                  </a:cubicBezTo>
                  <a:cubicBezTo>
                    <a:pt x="17716" y="12316"/>
                    <a:pt x="17375" y="10950"/>
                    <a:pt x="17328" y="9539"/>
                  </a:cubicBezTo>
                  <a:cubicBezTo>
                    <a:pt x="17292" y="8459"/>
                    <a:pt x="17430" y="7384"/>
                    <a:pt x="17678" y="6346"/>
                  </a:cubicBezTo>
                  <a:cubicBezTo>
                    <a:pt x="17857" y="5599"/>
                    <a:pt x="18092" y="4873"/>
                    <a:pt x="18357" y="4163"/>
                  </a:cubicBezTo>
                  <a:cubicBezTo>
                    <a:pt x="18633" y="3423"/>
                    <a:pt x="18944" y="2651"/>
                    <a:pt x="18799" y="1856"/>
                  </a:cubicBezTo>
                  <a:cubicBezTo>
                    <a:pt x="18452" y="-44"/>
                    <a:pt x="16429" y="-292"/>
                    <a:pt x="14614" y="25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5" name="Shape 225"/>
            <p:cNvSpPr/>
            <p:nvPr/>
          </p:nvSpPr>
          <p:spPr>
            <a:xfrm rot="20415110">
              <a:off x="1759993" y="824622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6" name="Shape 226"/>
            <p:cNvSpPr/>
            <p:nvPr/>
          </p:nvSpPr>
          <p:spPr>
            <a:xfrm rot="19355004">
              <a:off x="1610233" y="843400"/>
              <a:ext cx="77907" cy="165633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7" name="Shape 227"/>
            <p:cNvSpPr/>
            <p:nvPr/>
          </p:nvSpPr>
          <p:spPr>
            <a:xfrm rot="20508754">
              <a:off x="1839152" y="747249"/>
              <a:ext cx="77907" cy="165632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8" name="Shape 228"/>
            <p:cNvSpPr/>
            <p:nvPr/>
          </p:nvSpPr>
          <p:spPr>
            <a:xfrm rot="3626561">
              <a:off x="5129383" y="3922586"/>
              <a:ext cx="77907" cy="165632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9" name="Shape 229"/>
            <p:cNvSpPr/>
            <p:nvPr/>
          </p:nvSpPr>
          <p:spPr>
            <a:xfrm rot="3311188">
              <a:off x="5160270" y="3796681"/>
              <a:ext cx="77907" cy="165633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0" name="Shape 230"/>
            <p:cNvSpPr/>
            <p:nvPr/>
          </p:nvSpPr>
          <p:spPr>
            <a:xfrm rot="18540000">
              <a:off x="4757397" y="4066299"/>
              <a:ext cx="77907" cy="165633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1" name="Shape 231"/>
            <p:cNvSpPr/>
            <p:nvPr/>
          </p:nvSpPr>
          <p:spPr>
            <a:xfrm rot="780000">
              <a:off x="4986693" y="3867020"/>
              <a:ext cx="77907" cy="165632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2" name="Shape 232"/>
            <p:cNvSpPr/>
            <p:nvPr/>
          </p:nvSpPr>
          <p:spPr>
            <a:xfrm rot="780000">
              <a:off x="4884656" y="4024240"/>
              <a:ext cx="77907" cy="165632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3" name="Shape 233"/>
            <p:cNvSpPr/>
            <p:nvPr/>
          </p:nvSpPr>
          <p:spPr>
            <a:xfrm rot="2640000">
              <a:off x="5295948" y="3804570"/>
              <a:ext cx="74754" cy="165633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4" name="Shape 234"/>
            <p:cNvSpPr/>
            <p:nvPr/>
          </p:nvSpPr>
          <p:spPr>
            <a:xfrm rot="2278775">
              <a:off x="5365076" y="3855376"/>
              <a:ext cx="77907" cy="165632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5" name="Shape 235"/>
            <p:cNvSpPr/>
            <p:nvPr/>
          </p:nvSpPr>
          <p:spPr>
            <a:xfrm rot="2172490">
              <a:off x="5242703" y="3972038"/>
              <a:ext cx="77907" cy="165632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6" name="Shape 236"/>
            <p:cNvSpPr/>
            <p:nvPr/>
          </p:nvSpPr>
          <p:spPr>
            <a:xfrm rot="2762457">
              <a:off x="5401338" y="3653089"/>
              <a:ext cx="77907" cy="165632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7" name="Shape 237"/>
            <p:cNvSpPr/>
            <p:nvPr/>
          </p:nvSpPr>
          <p:spPr>
            <a:xfrm rot="20760000">
              <a:off x="5129383" y="4079105"/>
              <a:ext cx="77907" cy="165632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8" name="Shape 238"/>
            <p:cNvSpPr/>
            <p:nvPr/>
          </p:nvSpPr>
          <p:spPr>
            <a:xfrm rot="20415110">
              <a:off x="5017580" y="4038222"/>
              <a:ext cx="77907" cy="165633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9" name="Shape 239"/>
            <p:cNvSpPr/>
            <p:nvPr/>
          </p:nvSpPr>
          <p:spPr>
            <a:xfrm rot="19355004">
              <a:off x="4867886" y="3879877"/>
              <a:ext cx="77907" cy="165632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0" name="Shape 240"/>
            <p:cNvSpPr/>
            <p:nvPr/>
          </p:nvSpPr>
          <p:spPr>
            <a:xfrm rot="4835966">
              <a:off x="5464706" y="3729738"/>
              <a:ext cx="77907" cy="165632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1" name="Shape 241"/>
            <p:cNvSpPr/>
            <p:nvPr/>
          </p:nvSpPr>
          <p:spPr>
            <a:xfrm>
              <a:off x="5103522" y="5017298"/>
              <a:ext cx="443399" cy="392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0" h="19486" extrusionOk="0">
                  <a:moveTo>
                    <a:pt x="20622" y="18149"/>
                  </a:moveTo>
                  <a:cubicBezTo>
                    <a:pt x="21244" y="16856"/>
                    <a:pt x="20436" y="15428"/>
                    <a:pt x="19485" y="14283"/>
                  </a:cubicBezTo>
                  <a:cubicBezTo>
                    <a:pt x="17167" y="11493"/>
                    <a:pt x="14454" y="9072"/>
                    <a:pt x="12139" y="6278"/>
                  </a:cubicBezTo>
                  <a:cubicBezTo>
                    <a:pt x="9242" y="2782"/>
                    <a:pt x="5940" y="-1142"/>
                    <a:pt x="1976" y="310"/>
                  </a:cubicBezTo>
                  <a:cubicBezTo>
                    <a:pt x="626" y="805"/>
                    <a:pt x="-356" y="2111"/>
                    <a:pt x="124" y="3387"/>
                  </a:cubicBezTo>
                  <a:cubicBezTo>
                    <a:pt x="579" y="4596"/>
                    <a:pt x="2015" y="4705"/>
                    <a:pt x="3090" y="5287"/>
                  </a:cubicBezTo>
                  <a:cubicBezTo>
                    <a:pt x="3833" y="5689"/>
                    <a:pt x="4401" y="6363"/>
                    <a:pt x="5084" y="6869"/>
                  </a:cubicBezTo>
                  <a:cubicBezTo>
                    <a:pt x="5855" y="7441"/>
                    <a:pt x="6751" y="7809"/>
                    <a:pt x="7558" y="8301"/>
                  </a:cubicBezTo>
                  <a:cubicBezTo>
                    <a:pt x="8836" y="9081"/>
                    <a:pt x="9872" y="10163"/>
                    <a:pt x="10738" y="11434"/>
                  </a:cubicBezTo>
                  <a:cubicBezTo>
                    <a:pt x="12190" y="13565"/>
                    <a:pt x="14110" y="15505"/>
                    <a:pt x="15442" y="17182"/>
                  </a:cubicBezTo>
                  <a:cubicBezTo>
                    <a:pt x="17316" y="19541"/>
                    <a:pt x="19512" y="20458"/>
                    <a:pt x="20622" y="18149"/>
                  </a:cubicBezTo>
                  <a:close/>
                </a:path>
              </a:pathLst>
            </a:custGeom>
            <a:solidFill>
              <a:srgbClr val="0096FF">
                <a:alpha val="70000"/>
              </a:srgbClr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2" name="Shape 242"/>
            <p:cNvSpPr/>
            <p:nvPr/>
          </p:nvSpPr>
          <p:spPr>
            <a:xfrm>
              <a:off x="4461875" y="4252069"/>
              <a:ext cx="338103" cy="626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97" h="19628" extrusionOk="0">
                  <a:moveTo>
                    <a:pt x="2619" y="5406"/>
                  </a:moveTo>
                  <a:cubicBezTo>
                    <a:pt x="1663" y="6214"/>
                    <a:pt x="836" y="7072"/>
                    <a:pt x="485" y="8007"/>
                  </a:cubicBezTo>
                  <a:cubicBezTo>
                    <a:pt x="-20" y="9350"/>
                    <a:pt x="494" y="10717"/>
                    <a:pt x="896" y="12066"/>
                  </a:cubicBezTo>
                  <a:cubicBezTo>
                    <a:pt x="1218" y="13149"/>
                    <a:pt x="1466" y="14254"/>
                    <a:pt x="1020" y="15326"/>
                  </a:cubicBezTo>
                  <a:cubicBezTo>
                    <a:pt x="516" y="16536"/>
                    <a:pt x="-744" y="17810"/>
                    <a:pt x="601" y="18833"/>
                  </a:cubicBezTo>
                  <a:cubicBezTo>
                    <a:pt x="4125" y="21514"/>
                    <a:pt x="11750" y="16987"/>
                    <a:pt x="10963" y="11620"/>
                  </a:cubicBezTo>
                  <a:cubicBezTo>
                    <a:pt x="10750" y="10168"/>
                    <a:pt x="11120" y="8711"/>
                    <a:pt x="11925" y="7318"/>
                  </a:cubicBezTo>
                  <a:cubicBezTo>
                    <a:pt x="12561" y="6218"/>
                    <a:pt x="13509" y="5134"/>
                    <a:pt x="15305" y="4481"/>
                  </a:cubicBezTo>
                  <a:cubicBezTo>
                    <a:pt x="16815" y="3931"/>
                    <a:pt x="18831" y="3729"/>
                    <a:pt x="19700" y="2856"/>
                  </a:cubicBezTo>
                  <a:cubicBezTo>
                    <a:pt x="20856" y="1695"/>
                    <a:pt x="19363" y="286"/>
                    <a:pt x="16800" y="36"/>
                  </a:cubicBezTo>
                  <a:cubicBezTo>
                    <a:pt x="15541" y="-86"/>
                    <a:pt x="14281" y="122"/>
                    <a:pt x="13108" y="392"/>
                  </a:cubicBezTo>
                  <a:cubicBezTo>
                    <a:pt x="8683" y="1410"/>
                    <a:pt x="5176" y="3247"/>
                    <a:pt x="2619" y="5406"/>
                  </a:cubicBezTo>
                  <a:close/>
                </a:path>
              </a:pathLst>
            </a:custGeom>
            <a:solidFill>
              <a:srgbClr val="0096FF">
                <a:alpha val="70000"/>
              </a:srgbClr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3" name="Shape 243"/>
            <p:cNvSpPr/>
            <p:nvPr/>
          </p:nvSpPr>
          <p:spPr>
            <a:xfrm>
              <a:off x="4141888" y="5533003"/>
              <a:ext cx="260009" cy="183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93" h="19766" extrusionOk="0">
                  <a:moveTo>
                    <a:pt x="9720" y="19763"/>
                  </a:moveTo>
                  <a:cubicBezTo>
                    <a:pt x="12075" y="19817"/>
                    <a:pt x="14526" y="19006"/>
                    <a:pt x="15781" y="16142"/>
                  </a:cubicBezTo>
                  <a:cubicBezTo>
                    <a:pt x="16580" y="14320"/>
                    <a:pt x="16638" y="12036"/>
                    <a:pt x="17250" y="10072"/>
                  </a:cubicBezTo>
                  <a:cubicBezTo>
                    <a:pt x="18429" y="6286"/>
                    <a:pt x="20294" y="2040"/>
                    <a:pt x="18017" y="402"/>
                  </a:cubicBezTo>
                  <a:cubicBezTo>
                    <a:pt x="14980" y="-1783"/>
                    <a:pt x="14581" y="5533"/>
                    <a:pt x="12479" y="8277"/>
                  </a:cubicBezTo>
                  <a:cubicBezTo>
                    <a:pt x="9482" y="12189"/>
                    <a:pt x="-1306" y="3585"/>
                    <a:pt x="132" y="14502"/>
                  </a:cubicBezTo>
                  <a:cubicBezTo>
                    <a:pt x="480" y="17144"/>
                    <a:pt x="2194" y="17829"/>
                    <a:pt x="4047" y="18311"/>
                  </a:cubicBezTo>
                  <a:cubicBezTo>
                    <a:pt x="5711" y="18743"/>
                    <a:pt x="7680" y="19717"/>
                    <a:pt x="9720" y="19763"/>
                  </a:cubicBezTo>
                  <a:close/>
                </a:path>
              </a:pathLst>
            </a:custGeom>
            <a:solidFill>
              <a:srgbClr val="0096FF">
                <a:alpha val="70000"/>
              </a:srgbClr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4" name="Shape 244"/>
            <p:cNvSpPr/>
            <p:nvPr/>
          </p:nvSpPr>
          <p:spPr>
            <a:xfrm>
              <a:off x="5617987" y="2923968"/>
              <a:ext cx="943067" cy="764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8" h="21254" extrusionOk="0">
                  <a:moveTo>
                    <a:pt x="9750" y="9"/>
                  </a:moveTo>
                  <a:cubicBezTo>
                    <a:pt x="8109" y="-79"/>
                    <a:pt x="6505" y="522"/>
                    <a:pt x="5122" y="1637"/>
                  </a:cubicBezTo>
                  <a:cubicBezTo>
                    <a:pt x="3768" y="2730"/>
                    <a:pt x="2632" y="4326"/>
                    <a:pt x="2204" y="6376"/>
                  </a:cubicBezTo>
                  <a:cubicBezTo>
                    <a:pt x="1871" y="7975"/>
                    <a:pt x="2034" y="9675"/>
                    <a:pt x="1713" y="11261"/>
                  </a:cubicBezTo>
                  <a:cubicBezTo>
                    <a:pt x="1373" y="12945"/>
                    <a:pt x="521" y="14387"/>
                    <a:pt x="160" y="16054"/>
                  </a:cubicBezTo>
                  <a:cubicBezTo>
                    <a:pt x="-353" y="18425"/>
                    <a:pt x="394" y="21521"/>
                    <a:pt x="2068" y="21236"/>
                  </a:cubicBezTo>
                  <a:cubicBezTo>
                    <a:pt x="3240" y="21037"/>
                    <a:pt x="4148" y="20200"/>
                    <a:pt x="5107" y="19319"/>
                  </a:cubicBezTo>
                  <a:cubicBezTo>
                    <a:pt x="5991" y="18508"/>
                    <a:pt x="7003" y="17983"/>
                    <a:pt x="7989" y="17407"/>
                  </a:cubicBezTo>
                  <a:cubicBezTo>
                    <a:pt x="8983" y="16826"/>
                    <a:pt x="9957" y="16188"/>
                    <a:pt x="10967" y="15656"/>
                  </a:cubicBezTo>
                  <a:cubicBezTo>
                    <a:pt x="11781" y="15226"/>
                    <a:pt x="12615" y="14867"/>
                    <a:pt x="13461" y="14557"/>
                  </a:cubicBezTo>
                  <a:cubicBezTo>
                    <a:pt x="14110" y="14319"/>
                    <a:pt x="14766" y="14110"/>
                    <a:pt x="15428" y="13935"/>
                  </a:cubicBezTo>
                  <a:cubicBezTo>
                    <a:pt x="15944" y="13798"/>
                    <a:pt x="16463" y="13681"/>
                    <a:pt x="16982" y="13565"/>
                  </a:cubicBezTo>
                  <a:cubicBezTo>
                    <a:pt x="17589" y="13428"/>
                    <a:pt x="18197" y="13292"/>
                    <a:pt x="18792" y="13088"/>
                  </a:cubicBezTo>
                  <a:cubicBezTo>
                    <a:pt x="19290" y="12917"/>
                    <a:pt x="19787" y="12693"/>
                    <a:pt x="20190" y="12250"/>
                  </a:cubicBezTo>
                  <a:cubicBezTo>
                    <a:pt x="21159" y="11185"/>
                    <a:pt x="21247" y="9353"/>
                    <a:pt x="20839" y="7753"/>
                  </a:cubicBezTo>
                  <a:cubicBezTo>
                    <a:pt x="20459" y="6264"/>
                    <a:pt x="19775" y="4955"/>
                    <a:pt x="19073" y="3678"/>
                  </a:cubicBezTo>
                  <a:cubicBezTo>
                    <a:pt x="18401" y="2453"/>
                    <a:pt x="17630" y="1224"/>
                    <a:pt x="16496" y="899"/>
                  </a:cubicBezTo>
                  <a:cubicBezTo>
                    <a:pt x="15931" y="737"/>
                    <a:pt x="15365" y="836"/>
                    <a:pt x="14790" y="850"/>
                  </a:cubicBezTo>
                  <a:cubicBezTo>
                    <a:pt x="14088" y="868"/>
                    <a:pt x="13373" y="749"/>
                    <a:pt x="12679" y="590"/>
                  </a:cubicBezTo>
                  <a:cubicBezTo>
                    <a:pt x="11705" y="367"/>
                    <a:pt x="10739" y="62"/>
                    <a:pt x="9750" y="9"/>
                  </a:cubicBezTo>
                  <a:close/>
                </a:path>
              </a:pathLst>
            </a:custGeom>
            <a:solidFill>
              <a:srgbClr val="0096FF">
                <a:alpha val="70000"/>
              </a:srgbClr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5" name="Shape 245"/>
            <p:cNvSpPr/>
            <p:nvPr/>
          </p:nvSpPr>
          <p:spPr>
            <a:xfrm>
              <a:off x="3568012" y="1020919"/>
              <a:ext cx="201138" cy="177231"/>
            </a:xfrm>
            <a:prstGeom prst="ellipse">
              <a:avLst/>
            </a:prstGeom>
            <a:solidFill>
              <a:srgbClr val="0096FF">
                <a:alpha val="70000"/>
              </a:srgbClr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6" name="Shape 246"/>
            <p:cNvSpPr/>
            <p:nvPr/>
          </p:nvSpPr>
          <p:spPr>
            <a:xfrm>
              <a:off x="1804992" y="1290187"/>
              <a:ext cx="289934" cy="761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6" h="21227" extrusionOk="0">
                  <a:moveTo>
                    <a:pt x="2514" y="48"/>
                  </a:moveTo>
                  <a:cubicBezTo>
                    <a:pt x="5320" y="-234"/>
                    <a:pt x="6562" y="775"/>
                    <a:pt x="6971" y="2036"/>
                  </a:cubicBezTo>
                  <a:cubicBezTo>
                    <a:pt x="7363" y="3249"/>
                    <a:pt x="8647" y="4694"/>
                    <a:pt x="9037" y="6225"/>
                  </a:cubicBezTo>
                  <a:cubicBezTo>
                    <a:pt x="9515" y="8099"/>
                    <a:pt x="10554" y="9951"/>
                    <a:pt x="9778" y="11813"/>
                  </a:cubicBezTo>
                  <a:cubicBezTo>
                    <a:pt x="8957" y="13782"/>
                    <a:pt x="6161" y="15745"/>
                    <a:pt x="8148" y="17615"/>
                  </a:cubicBezTo>
                  <a:cubicBezTo>
                    <a:pt x="9029" y="18444"/>
                    <a:pt x="10895" y="19111"/>
                    <a:pt x="13179" y="19047"/>
                  </a:cubicBezTo>
                  <a:cubicBezTo>
                    <a:pt x="16527" y="18953"/>
                    <a:pt x="20898" y="17881"/>
                    <a:pt x="21304" y="19209"/>
                  </a:cubicBezTo>
                  <a:cubicBezTo>
                    <a:pt x="21430" y="19620"/>
                    <a:pt x="20583" y="19925"/>
                    <a:pt x="19682" y="20172"/>
                  </a:cubicBezTo>
                  <a:cubicBezTo>
                    <a:pt x="18349" y="20539"/>
                    <a:pt x="16810" y="20956"/>
                    <a:pt x="15019" y="21117"/>
                  </a:cubicBezTo>
                  <a:cubicBezTo>
                    <a:pt x="12253" y="21366"/>
                    <a:pt x="9436" y="21169"/>
                    <a:pt x="6830" y="20781"/>
                  </a:cubicBezTo>
                  <a:cubicBezTo>
                    <a:pt x="3958" y="20353"/>
                    <a:pt x="1177" y="19619"/>
                    <a:pt x="562" y="18405"/>
                  </a:cubicBezTo>
                  <a:cubicBezTo>
                    <a:pt x="174" y="17639"/>
                    <a:pt x="940" y="16882"/>
                    <a:pt x="1528" y="16138"/>
                  </a:cubicBezTo>
                  <a:cubicBezTo>
                    <a:pt x="2631" y="14743"/>
                    <a:pt x="3190" y="13294"/>
                    <a:pt x="3135" y="11838"/>
                  </a:cubicBezTo>
                  <a:lnTo>
                    <a:pt x="2815" y="7624"/>
                  </a:lnTo>
                  <a:cubicBezTo>
                    <a:pt x="2038" y="6713"/>
                    <a:pt x="1389" y="5787"/>
                    <a:pt x="872" y="4850"/>
                  </a:cubicBezTo>
                  <a:cubicBezTo>
                    <a:pt x="285" y="3787"/>
                    <a:pt x="-170" y="2706"/>
                    <a:pt x="62" y="1622"/>
                  </a:cubicBezTo>
                  <a:cubicBezTo>
                    <a:pt x="210" y="931"/>
                    <a:pt x="835" y="217"/>
                    <a:pt x="2514" y="48"/>
                  </a:cubicBezTo>
                  <a:close/>
                </a:path>
              </a:pathLst>
            </a:custGeom>
            <a:solidFill>
              <a:srgbClr val="0096FF">
                <a:alpha val="70000"/>
              </a:srgbClr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7" name="Shape 247"/>
            <p:cNvSpPr/>
            <p:nvPr/>
          </p:nvSpPr>
          <p:spPr>
            <a:xfrm>
              <a:off x="4809769" y="2175472"/>
              <a:ext cx="301275" cy="198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9" h="19930" extrusionOk="0">
                  <a:moveTo>
                    <a:pt x="14377" y="2805"/>
                  </a:moveTo>
                  <a:cubicBezTo>
                    <a:pt x="11981" y="544"/>
                    <a:pt x="8937" y="2275"/>
                    <a:pt x="6260" y="1177"/>
                  </a:cubicBezTo>
                  <a:cubicBezTo>
                    <a:pt x="3517" y="52"/>
                    <a:pt x="417" y="-1214"/>
                    <a:pt x="34" y="2316"/>
                  </a:cubicBezTo>
                  <a:cubicBezTo>
                    <a:pt x="-304" y="5425"/>
                    <a:pt x="1926" y="5983"/>
                    <a:pt x="4084" y="6704"/>
                  </a:cubicBezTo>
                  <a:cubicBezTo>
                    <a:pt x="5759" y="7263"/>
                    <a:pt x="7316" y="8946"/>
                    <a:pt x="8814" y="10477"/>
                  </a:cubicBezTo>
                  <a:cubicBezTo>
                    <a:pt x="10848" y="12556"/>
                    <a:pt x="13379" y="14350"/>
                    <a:pt x="14964" y="16956"/>
                  </a:cubicBezTo>
                  <a:cubicBezTo>
                    <a:pt x="15986" y="18636"/>
                    <a:pt x="16810" y="20386"/>
                    <a:pt x="18354" y="19822"/>
                  </a:cubicBezTo>
                  <a:cubicBezTo>
                    <a:pt x="21296" y="18748"/>
                    <a:pt x="20018" y="12497"/>
                    <a:pt x="17184" y="7434"/>
                  </a:cubicBezTo>
                  <a:cubicBezTo>
                    <a:pt x="16283" y="5824"/>
                    <a:pt x="15564" y="3925"/>
                    <a:pt x="14377" y="2805"/>
                  </a:cubicBezTo>
                  <a:close/>
                </a:path>
              </a:pathLst>
            </a:custGeom>
            <a:solidFill>
              <a:srgbClr val="0096FF">
                <a:alpha val="70000"/>
              </a:srgbClr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8" name="Shape 248"/>
            <p:cNvSpPr/>
            <p:nvPr/>
          </p:nvSpPr>
          <p:spPr>
            <a:xfrm>
              <a:off x="5330054" y="2358619"/>
              <a:ext cx="316019" cy="453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43" h="20983" extrusionOk="0">
                  <a:moveTo>
                    <a:pt x="7745" y="63"/>
                  </a:moveTo>
                  <a:cubicBezTo>
                    <a:pt x="6424" y="-200"/>
                    <a:pt x="5167" y="408"/>
                    <a:pt x="4180" y="1123"/>
                  </a:cubicBezTo>
                  <a:cubicBezTo>
                    <a:pt x="1169" y="3306"/>
                    <a:pt x="-410" y="6326"/>
                    <a:pt x="91" y="9376"/>
                  </a:cubicBezTo>
                  <a:cubicBezTo>
                    <a:pt x="614" y="12556"/>
                    <a:pt x="3290" y="15263"/>
                    <a:pt x="6592" y="17417"/>
                  </a:cubicBezTo>
                  <a:cubicBezTo>
                    <a:pt x="7844" y="18234"/>
                    <a:pt x="9186" y="18977"/>
                    <a:pt x="10613" y="19629"/>
                  </a:cubicBezTo>
                  <a:cubicBezTo>
                    <a:pt x="12812" y="20633"/>
                    <a:pt x="15382" y="21400"/>
                    <a:pt x="17785" y="20733"/>
                  </a:cubicBezTo>
                  <a:cubicBezTo>
                    <a:pt x="18863" y="20433"/>
                    <a:pt x="19757" y="19849"/>
                    <a:pt x="20129" y="19065"/>
                  </a:cubicBezTo>
                  <a:cubicBezTo>
                    <a:pt x="21190" y="16831"/>
                    <a:pt x="18076" y="15094"/>
                    <a:pt x="15653" y="13390"/>
                  </a:cubicBezTo>
                  <a:cubicBezTo>
                    <a:pt x="14205" y="12371"/>
                    <a:pt x="13035" y="11163"/>
                    <a:pt x="12272" y="9813"/>
                  </a:cubicBezTo>
                  <a:cubicBezTo>
                    <a:pt x="11539" y="8517"/>
                    <a:pt x="11181" y="7134"/>
                    <a:pt x="10917" y="5747"/>
                  </a:cubicBezTo>
                  <a:cubicBezTo>
                    <a:pt x="10706" y="4640"/>
                    <a:pt x="10472" y="3471"/>
                    <a:pt x="10095" y="2383"/>
                  </a:cubicBezTo>
                  <a:cubicBezTo>
                    <a:pt x="9743" y="1371"/>
                    <a:pt x="9126" y="337"/>
                    <a:pt x="7745" y="63"/>
                  </a:cubicBezTo>
                  <a:close/>
                </a:path>
              </a:pathLst>
            </a:custGeom>
            <a:solidFill>
              <a:srgbClr val="0096FF">
                <a:alpha val="70000"/>
              </a:srgbClr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9" name="Shape 249"/>
            <p:cNvSpPr/>
            <p:nvPr/>
          </p:nvSpPr>
          <p:spPr>
            <a:xfrm rot="6678440">
              <a:off x="1837793" y="3427704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0" name="Shape 250"/>
            <p:cNvSpPr/>
            <p:nvPr/>
          </p:nvSpPr>
          <p:spPr>
            <a:xfrm rot="2452302">
              <a:off x="3999455" y="5762387"/>
              <a:ext cx="77907" cy="165633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1" name="Shape 251"/>
            <p:cNvSpPr/>
            <p:nvPr/>
          </p:nvSpPr>
          <p:spPr>
            <a:xfrm rot="780000">
              <a:off x="4141985" y="5808719"/>
              <a:ext cx="77907" cy="165632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2" name="Shape 252"/>
            <p:cNvSpPr/>
            <p:nvPr/>
          </p:nvSpPr>
          <p:spPr>
            <a:xfrm rot="3037806">
              <a:off x="3988915" y="5639286"/>
              <a:ext cx="77907" cy="165632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3" name="Shape 253"/>
            <p:cNvSpPr/>
            <p:nvPr/>
          </p:nvSpPr>
          <p:spPr>
            <a:xfrm rot="1500179">
              <a:off x="3850800" y="5922366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4" name="Shape 254"/>
            <p:cNvSpPr/>
            <p:nvPr/>
          </p:nvSpPr>
          <p:spPr>
            <a:xfrm rot="19355004">
              <a:off x="4233281" y="5733133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5" name="Shape 255"/>
            <p:cNvSpPr/>
            <p:nvPr/>
          </p:nvSpPr>
          <p:spPr>
            <a:xfrm rot="20798406">
              <a:off x="4227778" y="5974428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440" y="4082471"/>
            <a:ext cx="4590374" cy="2011997"/>
            <a:chOff x="3440" y="4082471"/>
            <a:chExt cx="4590374" cy="2011997"/>
          </a:xfrm>
        </p:grpSpPr>
        <p:grpSp>
          <p:nvGrpSpPr>
            <p:cNvPr id="275" name="Group 275"/>
            <p:cNvGrpSpPr/>
            <p:nvPr/>
          </p:nvGrpSpPr>
          <p:grpSpPr>
            <a:xfrm>
              <a:off x="3440" y="5063013"/>
              <a:ext cx="4590374" cy="1031455"/>
              <a:chOff x="0" y="0"/>
              <a:chExt cx="6528530" cy="1466957"/>
            </a:xfrm>
          </p:grpSpPr>
          <p:sp>
            <p:nvSpPr>
              <p:cNvPr id="272" name="Shape 272"/>
              <p:cNvSpPr/>
              <p:nvPr/>
            </p:nvSpPr>
            <p:spPr>
              <a:xfrm>
                <a:off x="0" y="0"/>
                <a:ext cx="2922918" cy="5268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just" defTabSz="410730" hangingPunct="0">
                  <a:defRPr sz="2400">
                    <a:latin typeface="Century Gothic"/>
                    <a:ea typeface="Century Gothic"/>
                    <a:cs typeface="Century Gothic"/>
                    <a:sym typeface="Century Gothic"/>
                  </a:defRPr>
                </a:pPr>
                <a:r>
                  <a:rPr lang="en-GB" sz="2400" b="1" kern="0" baseline="31999" dirty="0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 </a:t>
                </a:r>
                <a:r>
                  <a:rPr lang="en-GB" sz="2400" b="1" kern="0" dirty="0" smtClean="0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 </a:t>
                </a:r>
                <a:r>
                  <a:rPr sz="1700" b="1" kern="0" dirty="0" smtClean="0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C</a:t>
                </a:r>
                <a:r>
                  <a:rPr lang="en-GB" sz="1700" b="1" kern="0" dirty="0" smtClean="0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O</a:t>
                </a:r>
                <a:r>
                  <a:rPr sz="1700" b="1" kern="0" dirty="0" smtClean="0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S </a:t>
                </a:r>
                <a:r>
                  <a:rPr sz="1700" b="1" kern="0" dirty="0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diffusion</a:t>
                </a:r>
              </a:p>
            </p:txBody>
          </p:sp>
          <p:sp>
            <p:nvSpPr>
              <p:cNvPr id="273" name="Shape 273"/>
              <p:cNvSpPr/>
              <p:nvPr/>
            </p:nvSpPr>
            <p:spPr>
              <a:xfrm>
                <a:off x="584200" y="988198"/>
                <a:ext cx="5944330" cy="4787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just">
                  <a:defRPr sz="2400">
                    <a:latin typeface="Century Gothic"/>
                    <a:ea typeface="Century Gothic"/>
                    <a:cs typeface="Century Gothic"/>
                    <a:sym typeface="Century Gothic"/>
                  </a:defRPr>
                </a:lvl1pPr>
              </a:lstStyle>
              <a:p>
                <a:pPr defTabSz="410730" hangingPunct="0"/>
                <a:r>
                  <a:rPr sz="1600" kern="0" dirty="0">
                    <a:solidFill>
                      <a:srgbClr val="000000"/>
                    </a:solidFill>
                  </a:rPr>
                  <a:t>- limited if soil moisture is near saturation</a:t>
                </a:r>
              </a:p>
            </p:txBody>
          </p:sp>
          <p:sp>
            <p:nvSpPr>
              <p:cNvPr id="274" name="Shape 274"/>
              <p:cNvSpPr/>
              <p:nvPr/>
            </p:nvSpPr>
            <p:spPr>
              <a:xfrm>
                <a:off x="650092" y="484428"/>
                <a:ext cx="3845496" cy="4960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just">
                  <a:defRPr sz="2400">
                    <a:latin typeface="Century Gothic"/>
                    <a:ea typeface="Century Gothic"/>
                    <a:cs typeface="Century Gothic"/>
                    <a:sym typeface="Century Gothic"/>
                  </a:defRPr>
                </a:lvl1pPr>
              </a:lstStyle>
              <a:p>
                <a:pPr defTabSz="410730" hangingPunct="0"/>
                <a:r>
                  <a:rPr sz="1600" kern="0" dirty="0">
                    <a:solidFill>
                      <a:srgbClr val="000000"/>
                    </a:solidFill>
                  </a:rPr>
                  <a:t>- depends on soil structure</a:t>
                </a:r>
              </a:p>
            </p:txBody>
          </p:sp>
        </p:grpSp>
        <p:pic>
          <p:nvPicPr>
            <p:cNvPr id="291" name="Picture 290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720948" y="4082471"/>
              <a:ext cx="1479306" cy="1226757"/>
            </a:xfrm>
            <a:prstGeom prst="rect">
              <a:avLst/>
            </a:prstGeom>
            <a:effectLst/>
          </p:spPr>
        </p:pic>
      </p:grpSp>
      <p:grpSp>
        <p:nvGrpSpPr>
          <p:cNvPr id="2" name="Group 1"/>
          <p:cNvGrpSpPr/>
          <p:nvPr/>
        </p:nvGrpSpPr>
        <p:grpSpPr>
          <a:xfrm>
            <a:off x="99609" y="829763"/>
            <a:ext cx="4143285" cy="1746272"/>
            <a:chOff x="99609" y="829763"/>
            <a:chExt cx="4143285" cy="1746272"/>
          </a:xfrm>
        </p:grpSpPr>
        <p:pic>
          <p:nvPicPr>
            <p:cNvPr id="285" name="Picture 284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29288" y="1378972"/>
              <a:ext cx="2604269" cy="1197063"/>
            </a:xfrm>
            <a:prstGeom prst="rect">
              <a:avLst/>
            </a:prstGeom>
            <a:effectLst/>
          </p:spPr>
        </p:pic>
        <p:sp>
          <p:nvSpPr>
            <p:cNvPr id="257" name="Shape 257"/>
            <p:cNvSpPr/>
            <p:nvPr/>
          </p:nvSpPr>
          <p:spPr>
            <a:xfrm>
              <a:off x="99609" y="829763"/>
              <a:ext cx="2245630" cy="3660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2400" b="1"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r>
                <a:rPr sz="1600" b="1" kern="0" dirty="0" smtClean="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r>
                <a:rPr sz="1700" b="1" kern="0" dirty="0" smtClean="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</a:t>
              </a:r>
              <a:r>
                <a:rPr lang="en-GB" sz="1700" b="1" kern="0" dirty="0" smtClean="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O</a:t>
              </a:r>
              <a:r>
                <a:rPr sz="1700" b="1" kern="0" dirty="0" smtClean="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 </a:t>
              </a:r>
              <a:r>
                <a:rPr sz="1700" b="1" kern="0" dirty="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uptake</a:t>
              </a:r>
            </a:p>
          </p:txBody>
        </p:sp>
        <p:sp>
          <p:nvSpPr>
            <p:cNvPr id="258" name="Shape 258"/>
            <p:cNvSpPr/>
            <p:nvPr/>
          </p:nvSpPr>
          <p:spPr>
            <a:xfrm>
              <a:off x="511340" y="1177953"/>
              <a:ext cx="3731554" cy="3366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sz="2400"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 defTabSz="410730" hangingPunct="0"/>
              <a:r>
                <a:rPr sz="1600" kern="0" dirty="0">
                  <a:solidFill>
                    <a:srgbClr val="000000"/>
                  </a:solidFill>
                </a:rPr>
                <a:t>- optimum with soil moisture</a:t>
              </a:r>
            </a:p>
          </p:txBody>
        </p:sp>
      </p:grpSp>
      <p:sp>
        <p:nvSpPr>
          <p:cNvPr id="94" name="Shape 259"/>
          <p:cNvSpPr/>
          <p:nvPr/>
        </p:nvSpPr>
        <p:spPr>
          <a:xfrm>
            <a:off x="511340" y="2276781"/>
            <a:ext cx="3009929" cy="86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Autofit/>
          </a:bodyPr>
          <a:lstStyle>
            <a:lvl1pPr algn="l"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defTabSz="410730" hangingPunct="0"/>
            <a:r>
              <a:rPr sz="1600" kern="0" dirty="0">
                <a:solidFill>
                  <a:srgbClr val="000000"/>
                </a:solidFill>
              </a:rPr>
              <a:t>- varies with </a:t>
            </a:r>
            <a:r>
              <a:rPr lang="en-GB" sz="1600" kern="0" dirty="0" smtClean="0">
                <a:solidFill>
                  <a:srgbClr val="000000"/>
                </a:solidFill>
              </a:rPr>
              <a:t>temperature</a:t>
            </a:r>
            <a:endParaRPr sz="160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59853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/>
        </p:nvSpPr>
        <p:spPr>
          <a:xfrm>
            <a:off x="-36797" y="98059"/>
            <a:ext cx="9217595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5" tIns="35715" rIns="35715" bIns="35715" anchor="ctr">
            <a:spAutoFit/>
          </a:bodyPr>
          <a:lstStyle/>
          <a:p>
            <a:pPr algn="ctr" defTabSz="410730" hangingPunct="0">
              <a:defRPr sz="36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sz="2500" kern="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do we know about soil-atmosphere </a:t>
            </a:r>
            <a:r>
              <a:rPr lang="en-GB" sz="2500" kern="0" dirty="0" smtClean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</a:t>
            </a:r>
            <a:r>
              <a:rPr sz="2500" kern="0" dirty="0" smtClean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OS </a:t>
            </a:r>
            <a:r>
              <a:rPr sz="2500" kern="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fluxes</a:t>
            </a:r>
            <a:r>
              <a:rPr sz="25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</p:txBody>
      </p:sp>
      <p:grpSp>
        <p:nvGrpSpPr>
          <p:cNvPr id="256" name="Group 256"/>
          <p:cNvGrpSpPr/>
          <p:nvPr/>
        </p:nvGrpSpPr>
        <p:grpSpPr>
          <a:xfrm rot="900000">
            <a:off x="1837065" y="1244098"/>
            <a:ext cx="5469873" cy="4787099"/>
            <a:chOff x="0" y="0"/>
            <a:chExt cx="7779374" cy="6808318"/>
          </a:xfrm>
        </p:grpSpPr>
        <p:sp>
          <p:nvSpPr>
            <p:cNvPr id="177" name="Shape 177"/>
            <p:cNvSpPr/>
            <p:nvPr/>
          </p:nvSpPr>
          <p:spPr>
            <a:xfrm>
              <a:off x="3780274" y="13953"/>
              <a:ext cx="2123696" cy="2176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3" h="18662" extrusionOk="0">
                  <a:moveTo>
                    <a:pt x="5508" y="193"/>
                  </a:moveTo>
                  <a:cubicBezTo>
                    <a:pt x="3233" y="722"/>
                    <a:pt x="1500" y="2339"/>
                    <a:pt x="636" y="4319"/>
                  </a:cubicBezTo>
                  <a:cubicBezTo>
                    <a:pt x="-364" y="6613"/>
                    <a:pt x="-116" y="9165"/>
                    <a:pt x="907" y="11452"/>
                  </a:cubicBezTo>
                  <a:cubicBezTo>
                    <a:pt x="4745" y="20031"/>
                    <a:pt x="16408" y="20921"/>
                    <a:pt x="19542" y="14298"/>
                  </a:cubicBezTo>
                  <a:cubicBezTo>
                    <a:pt x="21236" y="10717"/>
                    <a:pt x="18691" y="6954"/>
                    <a:pt x="15549" y="4076"/>
                  </a:cubicBezTo>
                  <a:cubicBezTo>
                    <a:pt x="12773" y="1532"/>
                    <a:pt x="9262" y="-679"/>
                    <a:pt x="5508" y="193"/>
                  </a:cubicBezTo>
                  <a:close/>
                </a:path>
              </a:pathLst>
            </a:custGeom>
            <a:solidFill>
              <a:srgbClr val="0096FF">
                <a:alpha val="3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8" name="Shape 178"/>
            <p:cNvSpPr/>
            <p:nvPr/>
          </p:nvSpPr>
          <p:spPr>
            <a:xfrm>
              <a:off x="5490812" y="1361466"/>
              <a:ext cx="2146697" cy="1563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9" h="19081" extrusionOk="0">
                  <a:moveTo>
                    <a:pt x="8642" y="1973"/>
                  </a:moveTo>
                  <a:cubicBezTo>
                    <a:pt x="6791" y="3636"/>
                    <a:pt x="5672" y="6264"/>
                    <a:pt x="3797" y="7930"/>
                  </a:cubicBezTo>
                  <a:cubicBezTo>
                    <a:pt x="2489" y="9091"/>
                    <a:pt x="801" y="9830"/>
                    <a:pt x="215" y="11671"/>
                  </a:cubicBezTo>
                  <a:cubicBezTo>
                    <a:pt x="-256" y="13150"/>
                    <a:pt x="79" y="14593"/>
                    <a:pt x="917" y="15800"/>
                  </a:cubicBezTo>
                  <a:cubicBezTo>
                    <a:pt x="2052" y="17436"/>
                    <a:pt x="3904" y="18228"/>
                    <a:pt x="5781" y="18622"/>
                  </a:cubicBezTo>
                  <a:cubicBezTo>
                    <a:pt x="10693" y="19652"/>
                    <a:pt x="15954" y="19216"/>
                    <a:pt x="19130" y="14488"/>
                  </a:cubicBezTo>
                  <a:cubicBezTo>
                    <a:pt x="20656" y="12215"/>
                    <a:pt x="21344" y="9205"/>
                    <a:pt x="20672" y="6382"/>
                  </a:cubicBezTo>
                  <a:cubicBezTo>
                    <a:pt x="19201" y="207"/>
                    <a:pt x="13006" y="-1948"/>
                    <a:pt x="8642" y="1973"/>
                  </a:cubicBezTo>
                  <a:close/>
                </a:path>
              </a:pathLst>
            </a:custGeom>
            <a:solidFill>
              <a:srgbClr val="0096FF">
                <a:alpha val="3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9" name="Shape 179"/>
            <p:cNvSpPr/>
            <p:nvPr/>
          </p:nvSpPr>
          <p:spPr>
            <a:xfrm>
              <a:off x="5161163" y="3436946"/>
              <a:ext cx="2618212" cy="1889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7" h="19420" extrusionOk="0">
                  <a:moveTo>
                    <a:pt x="14761" y="460"/>
                  </a:moveTo>
                  <a:cubicBezTo>
                    <a:pt x="10974" y="-874"/>
                    <a:pt x="7057" y="838"/>
                    <a:pt x="3802" y="3741"/>
                  </a:cubicBezTo>
                  <a:cubicBezTo>
                    <a:pt x="1326" y="5950"/>
                    <a:pt x="-708" y="9317"/>
                    <a:pt x="235" y="12813"/>
                  </a:cubicBezTo>
                  <a:cubicBezTo>
                    <a:pt x="787" y="14863"/>
                    <a:pt x="2275" y="16088"/>
                    <a:pt x="3779" y="17023"/>
                  </a:cubicBezTo>
                  <a:cubicBezTo>
                    <a:pt x="9013" y="20280"/>
                    <a:pt x="15329" y="20726"/>
                    <a:pt x="18841" y="15143"/>
                  </a:cubicBezTo>
                  <a:cubicBezTo>
                    <a:pt x="20320" y="12792"/>
                    <a:pt x="20892" y="9650"/>
                    <a:pt x="20186" y="6756"/>
                  </a:cubicBezTo>
                  <a:cubicBezTo>
                    <a:pt x="19404" y="3554"/>
                    <a:pt x="17253" y="1339"/>
                    <a:pt x="14761" y="460"/>
                  </a:cubicBezTo>
                  <a:close/>
                </a:path>
              </a:pathLst>
            </a:custGeom>
            <a:solidFill>
              <a:srgbClr val="0096FF">
                <a:alpha val="3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0" name="Shape 180"/>
            <p:cNvSpPr/>
            <p:nvPr/>
          </p:nvSpPr>
          <p:spPr>
            <a:xfrm>
              <a:off x="4359350" y="5086484"/>
              <a:ext cx="1617980" cy="1721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3" h="21483" extrusionOk="0">
                  <a:moveTo>
                    <a:pt x="7563" y="8"/>
                  </a:moveTo>
                  <a:cubicBezTo>
                    <a:pt x="5790" y="93"/>
                    <a:pt x="4226" y="834"/>
                    <a:pt x="2998" y="1993"/>
                  </a:cubicBezTo>
                  <a:cubicBezTo>
                    <a:pt x="1789" y="3135"/>
                    <a:pt x="914" y="4680"/>
                    <a:pt x="443" y="6344"/>
                  </a:cubicBezTo>
                  <a:cubicBezTo>
                    <a:pt x="-593" y="10012"/>
                    <a:pt x="206" y="13947"/>
                    <a:pt x="2641" y="16944"/>
                  </a:cubicBezTo>
                  <a:cubicBezTo>
                    <a:pt x="5163" y="20046"/>
                    <a:pt x="8769" y="21564"/>
                    <a:pt x="12141" y="21480"/>
                  </a:cubicBezTo>
                  <a:cubicBezTo>
                    <a:pt x="15987" y="21383"/>
                    <a:pt x="19442" y="19241"/>
                    <a:pt x="20586" y="15491"/>
                  </a:cubicBezTo>
                  <a:cubicBezTo>
                    <a:pt x="21007" y="14112"/>
                    <a:pt x="21005" y="12677"/>
                    <a:pt x="20517" y="11325"/>
                  </a:cubicBezTo>
                  <a:cubicBezTo>
                    <a:pt x="19756" y="9216"/>
                    <a:pt x="17899" y="7659"/>
                    <a:pt x="16288" y="6034"/>
                  </a:cubicBezTo>
                  <a:cubicBezTo>
                    <a:pt x="14082" y="3809"/>
                    <a:pt x="12502" y="1411"/>
                    <a:pt x="10070" y="421"/>
                  </a:cubicBezTo>
                  <a:cubicBezTo>
                    <a:pt x="9274" y="97"/>
                    <a:pt x="8472" y="-36"/>
                    <a:pt x="7563" y="8"/>
                  </a:cubicBezTo>
                  <a:close/>
                </a:path>
              </a:pathLst>
            </a:custGeom>
            <a:solidFill>
              <a:srgbClr val="0096FF">
                <a:alpha val="3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1" name="Shape 181"/>
            <p:cNvSpPr/>
            <p:nvPr/>
          </p:nvSpPr>
          <p:spPr>
            <a:xfrm>
              <a:off x="2116650" y="4030362"/>
              <a:ext cx="2361058" cy="22039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9" h="19563" extrusionOk="0">
                  <a:moveTo>
                    <a:pt x="12663" y="2"/>
                  </a:moveTo>
                  <a:cubicBezTo>
                    <a:pt x="9922" y="29"/>
                    <a:pt x="7103" y="202"/>
                    <a:pt x="4754" y="1676"/>
                  </a:cubicBezTo>
                  <a:cubicBezTo>
                    <a:pt x="1585" y="3665"/>
                    <a:pt x="17" y="7447"/>
                    <a:pt x="1" y="11322"/>
                  </a:cubicBezTo>
                  <a:cubicBezTo>
                    <a:pt x="-10" y="13865"/>
                    <a:pt x="685" y="16445"/>
                    <a:pt x="2580" y="18031"/>
                  </a:cubicBezTo>
                  <a:cubicBezTo>
                    <a:pt x="6822" y="21583"/>
                    <a:pt x="12774" y="18476"/>
                    <a:pt x="16715" y="13642"/>
                  </a:cubicBezTo>
                  <a:cubicBezTo>
                    <a:pt x="19915" y="9716"/>
                    <a:pt x="21590" y="4377"/>
                    <a:pt x="18263" y="1422"/>
                  </a:cubicBezTo>
                  <a:cubicBezTo>
                    <a:pt x="16751" y="80"/>
                    <a:pt x="14654" y="-17"/>
                    <a:pt x="12663" y="2"/>
                  </a:cubicBezTo>
                  <a:close/>
                </a:path>
              </a:pathLst>
            </a:custGeom>
            <a:solidFill>
              <a:srgbClr val="0096FF">
                <a:alpha val="3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2" name="Shape 182"/>
            <p:cNvSpPr/>
            <p:nvPr/>
          </p:nvSpPr>
          <p:spPr>
            <a:xfrm>
              <a:off x="4030695" y="2199102"/>
              <a:ext cx="1611907" cy="1657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2" h="18430" extrusionOk="0">
                  <a:moveTo>
                    <a:pt x="7342" y="24"/>
                  </a:moveTo>
                  <a:cubicBezTo>
                    <a:pt x="3963" y="288"/>
                    <a:pt x="1481" y="2674"/>
                    <a:pt x="494" y="5501"/>
                  </a:cubicBezTo>
                  <a:cubicBezTo>
                    <a:pt x="-613" y="8669"/>
                    <a:pt x="162" y="12088"/>
                    <a:pt x="2608" y="14641"/>
                  </a:cubicBezTo>
                  <a:cubicBezTo>
                    <a:pt x="9024" y="21337"/>
                    <a:pt x="20601" y="18470"/>
                    <a:pt x="20879" y="11412"/>
                  </a:cubicBezTo>
                  <a:cubicBezTo>
                    <a:pt x="20987" y="8661"/>
                    <a:pt x="18709" y="6445"/>
                    <a:pt x="16502" y="4423"/>
                  </a:cubicBezTo>
                  <a:cubicBezTo>
                    <a:pt x="13959" y="2092"/>
                    <a:pt x="11029" y="-263"/>
                    <a:pt x="7342" y="24"/>
                  </a:cubicBezTo>
                  <a:close/>
                </a:path>
              </a:pathLst>
            </a:custGeom>
            <a:solidFill>
              <a:srgbClr val="0096FF">
                <a:alpha val="3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3" name="Shape 183"/>
            <p:cNvSpPr/>
            <p:nvPr/>
          </p:nvSpPr>
          <p:spPr>
            <a:xfrm>
              <a:off x="1529306" y="1562842"/>
              <a:ext cx="2335192" cy="2043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65" h="21004" extrusionOk="0">
                  <a:moveTo>
                    <a:pt x="12696" y="12"/>
                  </a:moveTo>
                  <a:cubicBezTo>
                    <a:pt x="9749" y="-188"/>
                    <a:pt x="7264" y="2182"/>
                    <a:pt x="4967" y="4479"/>
                  </a:cubicBezTo>
                  <a:cubicBezTo>
                    <a:pt x="1937" y="7509"/>
                    <a:pt x="-990" y="11437"/>
                    <a:pt x="322" y="15688"/>
                  </a:cubicBezTo>
                  <a:cubicBezTo>
                    <a:pt x="1212" y="18573"/>
                    <a:pt x="3742" y="19848"/>
                    <a:pt x="6230" y="20482"/>
                  </a:cubicBezTo>
                  <a:cubicBezTo>
                    <a:pt x="9879" y="21412"/>
                    <a:pt x="13820" y="21318"/>
                    <a:pt x="16656" y="18385"/>
                  </a:cubicBezTo>
                  <a:cubicBezTo>
                    <a:pt x="20033" y="14892"/>
                    <a:pt x="20610" y="8771"/>
                    <a:pt x="18169" y="4184"/>
                  </a:cubicBezTo>
                  <a:cubicBezTo>
                    <a:pt x="16923" y="1842"/>
                    <a:pt x="14955" y="165"/>
                    <a:pt x="12696" y="12"/>
                  </a:cubicBezTo>
                  <a:close/>
                </a:path>
              </a:pathLst>
            </a:custGeom>
            <a:solidFill>
              <a:srgbClr val="0096FF">
                <a:alpha val="3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4" name="Shape 184"/>
            <p:cNvSpPr/>
            <p:nvPr/>
          </p:nvSpPr>
          <p:spPr>
            <a:xfrm>
              <a:off x="2284277" y="-1"/>
              <a:ext cx="1485090" cy="150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6" h="18631" extrusionOk="0">
                  <a:moveTo>
                    <a:pt x="8992" y="387"/>
                  </a:moveTo>
                  <a:cubicBezTo>
                    <a:pt x="5725" y="1294"/>
                    <a:pt x="3393" y="3719"/>
                    <a:pt x="1777" y="6415"/>
                  </a:cubicBezTo>
                  <a:cubicBezTo>
                    <a:pt x="-335" y="9941"/>
                    <a:pt x="-980" y="14279"/>
                    <a:pt x="2178" y="16838"/>
                  </a:cubicBezTo>
                  <a:cubicBezTo>
                    <a:pt x="6587" y="20411"/>
                    <a:pt x="12912" y="18184"/>
                    <a:pt x="17049" y="14204"/>
                  </a:cubicBezTo>
                  <a:cubicBezTo>
                    <a:pt x="18941" y="12384"/>
                    <a:pt x="20620" y="10153"/>
                    <a:pt x="20596" y="7344"/>
                  </a:cubicBezTo>
                  <a:cubicBezTo>
                    <a:pt x="20553" y="2236"/>
                    <a:pt x="14668" y="-1189"/>
                    <a:pt x="8992" y="387"/>
                  </a:cubicBezTo>
                  <a:close/>
                </a:path>
              </a:pathLst>
            </a:custGeom>
            <a:solidFill>
              <a:srgbClr val="0096FF">
                <a:alpha val="3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5" name="Shape 185"/>
            <p:cNvSpPr/>
            <p:nvPr/>
          </p:nvSpPr>
          <p:spPr>
            <a:xfrm>
              <a:off x="-1" y="1030899"/>
              <a:ext cx="1850023" cy="1667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1" h="18258" extrusionOk="0">
                  <a:moveTo>
                    <a:pt x="6497" y="1337"/>
                  </a:moveTo>
                  <a:cubicBezTo>
                    <a:pt x="4025" y="2519"/>
                    <a:pt x="1820" y="4325"/>
                    <a:pt x="714" y="6868"/>
                  </a:cubicBezTo>
                  <a:cubicBezTo>
                    <a:pt x="-671" y="10053"/>
                    <a:pt x="-25" y="13791"/>
                    <a:pt x="2500" y="16099"/>
                  </a:cubicBezTo>
                  <a:cubicBezTo>
                    <a:pt x="7002" y="20214"/>
                    <a:pt x="14005" y="18075"/>
                    <a:pt x="18113" y="12812"/>
                  </a:cubicBezTo>
                  <a:cubicBezTo>
                    <a:pt x="19761" y="10700"/>
                    <a:pt x="20929" y="8104"/>
                    <a:pt x="20295" y="5505"/>
                  </a:cubicBezTo>
                  <a:cubicBezTo>
                    <a:pt x="18970" y="71"/>
                    <a:pt x="12189" y="-1386"/>
                    <a:pt x="6497" y="1337"/>
                  </a:cubicBezTo>
                  <a:close/>
                </a:path>
              </a:pathLst>
            </a:custGeom>
            <a:solidFill>
              <a:srgbClr val="0096FF">
                <a:alpha val="3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6" name="Shape 186"/>
            <p:cNvSpPr/>
            <p:nvPr/>
          </p:nvSpPr>
          <p:spPr>
            <a:xfrm>
              <a:off x="312518" y="3513638"/>
              <a:ext cx="1936626" cy="1587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2" h="20050" extrusionOk="0">
                  <a:moveTo>
                    <a:pt x="9188" y="764"/>
                  </a:moveTo>
                  <a:cubicBezTo>
                    <a:pt x="6638" y="1871"/>
                    <a:pt x="4443" y="4003"/>
                    <a:pt x="2656" y="6598"/>
                  </a:cubicBezTo>
                  <a:cubicBezTo>
                    <a:pt x="223" y="10130"/>
                    <a:pt x="-1095" y="14984"/>
                    <a:pt x="1164" y="18104"/>
                  </a:cubicBezTo>
                  <a:cubicBezTo>
                    <a:pt x="3523" y="21362"/>
                    <a:pt x="7411" y="19858"/>
                    <a:pt x="10814" y="18422"/>
                  </a:cubicBezTo>
                  <a:cubicBezTo>
                    <a:pt x="13798" y="17163"/>
                    <a:pt x="17057" y="15862"/>
                    <a:pt x="19031" y="13011"/>
                  </a:cubicBezTo>
                  <a:cubicBezTo>
                    <a:pt x="19971" y="11653"/>
                    <a:pt x="20505" y="10078"/>
                    <a:pt x="20470" y="8166"/>
                  </a:cubicBezTo>
                  <a:cubicBezTo>
                    <a:pt x="20403" y="4447"/>
                    <a:pt x="18372" y="1755"/>
                    <a:pt x="15738" y="617"/>
                  </a:cubicBezTo>
                  <a:cubicBezTo>
                    <a:pt x="13799" y="-219"/>
                    <a:pt x="11495" y="-238"/>
                    <a:pt x="9188" y="764"/>
                  </a:cubicBezTo>
                  <a:close/>
                </a:path>
              </a:pathLst>
            </a:custGeom>
            <a:solidFill>
              <a:srgbClr val="0096FF">
                <a:alpha val="3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7" name="Shape 187"/>
            <p:cNvSpPr/>
            <p:nvPr/>
          </p:nvSpPr>
          <p:spPr>
            <a:xfrm rot="20963262">
              <a:off x="3850897" y="2199172"/>
              <a:ext cx="77907" cy="165633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8" name="Shape 188"/>
            <p:cNvSpPr/>
            <p:nvPr/>
          </p:nvSpPr>
          <p:spPr>
            <a:xfrm rot="1200000">
              <a:off x="4132767" y="2125436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9" name="Shape 189"/>
            <p:cNvSpPr/>
            <p:nvPr/>
          </p:nvSpPr>
          <p:spPr>
            <a:xfrm rot="18540000">
              <a:off x="3581450" y="1190548"/>
              <a:ext cx="77907" cy="165633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0" name="Shape 190"/>
            <p:cNvSpPr/>
            <p:nvPr/>
          </p:nvSpPr>
          <p:spPr>
            <a:xfrm rot="780000">
              <a:off x="3727839" y="1192296"/>
              <a:ext cx="77907" cy="165633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1" name="Shape 191"/>
            <p:cNvSpPr/>
            <p:nvPr/>
          </p:nvSpPr>
          <p:spPr>
            <a:xfrm rot="780000">
              <a:off x="3796128" y="248573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2" name="Shape 192"/>
            <p:cNvSpPr/>
            <p:nvPr/>
          </p:nvSpPr>
          <p:spPr>
            <a:xfrm rot="1820167">
              <a:off x="3990683" y="2182873"/>
              <a:ext cx="77907" cy="165633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3" name="Shape 193"/>
            <p:cNvSpPr/>
            <p:nvPr/>
          </p:nvSpPr>
          <p:spPr>
            <a:xfrm rot="3626561">
              <a:off x="1935106" y="1085877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4" name="Shape 194"/>
            <p:cNvSpPr/>
            <p:nvPr/>
          </p:nvSpPr>
          <p:spPr>
            <a:xfrm rot="1200000">
              <a:off x="3643041" y="1379579"/>
              <a:ext cx="77907" cy="165633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5" name="Shape 195"/>
            <p:cNvSpPr/>
            <p:nvPr/>
          </p:nvSpPr>
          <p:spPr>
            <a:xfrm rot="1780723">
              <a:off x="4128951" y="2299509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6" name="Shape 196"/>
            <p:cNvSpPr/>
            <p:nvPr/>
          </p:nvSpPr>
          <p:spPr>
            <a:xfrm rot="7514267">
              <a:off x="2031503" y="3579743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7" name="Shape 197"/>
            <p:cNvSpPr/>
            <p:nvPr/>
          </p:nvSpPr>
          <p:spPr>
            <a:xfrm rot="6269769">
              <a:off x="2113027" y="3498166"/>
              <a:ext cx="77907" cy="165633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8" name="Shape 198"/>
            <p:cNvSpPr/>
            <p:nvPr/>
          </p:nvSpPr>
          <p:spPr>
            <a:xfrm rot="20604380">
              <a:off x="2096798" y="858664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9" name="Shape 199"/>
            <p:cNvSpPr/>
            <p:nvPr/>
          </p:nvSpPr>
          <p:spPr>
            <a:xfrm rot="21166309">
              <a:off x="1733381" y="997399"/>
              <a:ext cx="77906" cy="165633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0" name="Shape 200"/>
            <p:cNvSpPr/>
            <p:nvPr/>
          </p:nvSpPr>
          <p:spPr>
            <a:xfrm rot="18540000">
              <a:off x="1610233" y="972924"/>
              <a:ext cx="77907" cy="165633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1" name="Shape 201"/>
            <p:cNvSpPr/>
            <p:nvPr/>
          </p:nvSpPr>
          <p:spPr>
            <a:xfrm rot="780000">
              <a:off x="1839386" y="943919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2" name="Shape 202"/>
            <p:cNvSpPr/>
            <p:nvPr/>
          </p:nvSpPr>
          <p:spPr>
            <a:xfrm rot="780000">
              <a:off x="1949867" y="765190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3" name="Shape 203"/>
            <p:cNvSpPr/>
            <p:nvPr/>
          </p:nvSpPr>
          <p:spPr>
            <a:xfrm rot="1320000">
              <a:off x="1813211" y="1107477"/>
              <a:ext cx="74753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4" name="Shape 204"/>
            <p:cNvSpPr/>
            <p:nvPr/>
          </p:nvSpPr>
          <p:spPr>
            <a:xfrm rot="19420126">
              <a:off x="1959718" y="952832"/>
              <a:ext cx="77907" cy="165632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5" name="Shape 205"/>
            <p:cNvSpPr/>
            <p:nvPr/>
          </p:nvSpPr>
          <p:spPr>
            <a:xfrm rot="19860000">
              <a:off x="1702305" y="1143924"/>
              <a:ext cx="77907" cy="165633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6" name="Shape 206"/>
            <p:cNvSpPr/>
            <p:nvPr/>
          </p:nvSpPr>
          <p:spPr>
            <a:xfrm rot="180000">
              <a:off x="2185167" y="972924"/>
              <a:ext cx="77907" cy="165633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7" name="Shape 207"/>
            <p:cNvSpPr/>
            <p:nvPr/>
          </p:nvSpPr>
          <p:spPr>
            <a:xfrm rot="20760000">
              <a:off x="2076810" y="1012843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8" name="Shape 208"/>
            <p:cNvSpPr/>
            <p:nvPr/>
          </p:nvSpPr>
          <p:spPr>
            <a:xfrm>
              <a:off x="2315164" y="30887"/>
              <a:ext cx="1423310" cy="1444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6" h="18631" extrusionOk="0">
                  <a:moveTo>
                    <a:pt x="8992" y="387"/>
                  </a:moveTo>
                  <a:cubicBezTo>
                    <a:pt x="5725" y="1294"/>
                    <a:pt x="3393" y="3719"/>
                    <a:pt x="1777" y="6415"/>
                  </a:cubicBezTo>
                  <a:cubicBezTo>
                    <a:pt x="-335" y="9941"/>
                    <a:pt x="-980" y="14279"/>
                    <a:pt x="2178" y="16838"/>
                  </a:cubicBezTo>
                  <a:cubicBezTo>
                    <a:pt x="6587" y="20411"/>
                    <a:pt x="12912" y="18184"/>
                    <a:pt x="17049" y="14204"/>
                  </a:cubicBezTo>
                  <a:cubicBezTo>
                    <a:pt x="18941" y="12384"/>
                    <a:pt x="20620" y="10153"/>
                    <a:pt x="20596" y="7344"/>
                  </a:cubicBezTo>
                  <a:cubicBezTo>
                    <a:pt x="20553" y="2236"/>
                    <a:pt x="14668" y="-1189"/>
                    <a:pt x="8992" y="387"/>
                  </a:cubicBezTo>
                  <a:close/>
                </a:path>
              </a:pathLst>
            </a:custGeom>
            <a:solidFill>
              <a:srgbClr val="945200">
                <a:alpha val="6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9" name="Shape 209"/>
            <p:cNvSpPr/>
            <p:nvPr/>
          </p:nvSpPr>
          <p:spPr>
            <a:xfrm>
              <a:off x="3808531" y="39595"/>
              <a:ext cx="2055451" cy="2114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3" h="18662" extrusionOk="0">
                  <a:moveTo>
                    <a:pt x="5508" y="193"/>
                  </a:moveTo>
                  <a:cubicBezTo>
                    <a:pt x="3233" y="722"/>
                    <a:pt x="1500" y="2339"/>
                    <a:pt x="636" y="4319"/>
                  </a:cubicBezTo>
                  <a:cubicBezTo>
                    <a:pt x="-364" y="6613"/>
                    <a:pt x="-116" y="9165"/>
                    <a:pt x="907" y="11452"/>
                  </a:cubicBezTo>
                  <a:cubicBezTo>
                    <a:pt x="4745" y="20031"/>
                    <a:pt x="16408" y="20921"/>
                    <a:pt x="19542" y="14298"/>
                  </a:cubicBezTo>
                  <a:cubicBezTo>
                    <a:pt x="21236" y="10717"/>
                    <a:pt x="18691" y="6954"/>
                    <a:pt x="15549" y="4076"/>
                  </a:cubicBezTo>
                  <a:cubicBezTo>
                    <a:pt x="12773" y="1532"/>
                    <a:pt x="9262" y="-679"/>
                    <a:pt x="5508" y="193"/>
                  </a:cubicBezTo>
                  <a:close/>
                </a:path>
              </a:pathLst>
            </a:custGeom>
            <a:solidFill>
              <a:srgbClr val="945200">
                <a:alpha val="6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0" name="Shape 210"/>
            <p:cNvSpPr/>
            <p:nvPr/>
          </p:nvSpPr>
          <p:spPr>
            <a:xfrm>
              <a:off x="1565684" y="1595039"/>
              <a:ext cx="2273416" cy="1964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65" h="21004" extrusionOk="0">
                  <a:moveTo>
                    <a:pt x="12696" y="12"/>
                  </a:moveTo>
                  <a:cubicBezTo>
                    <a:pt x="9749" y="-188"/>
                    <a:pt x="7264" y="2182"/>
                    <a:pt x="4967" y="4479"/>
                  </a:cubicBezTo>
                  <a:cubicBezTo>
                    <a:pt x="1937" y="7509"/>
                    <a:pt x="-990" y="11437"/>
                    <a:pt x="322" y="15688"/>
                  </a:cubicBezTo>
                  <a:cubicBezTo>
                    <a:pt x="1212" y="18573"/>
                    <a:pt x="3742" y="19848"/>
                    <a:pt x="6230" y="20482"/>
                  </a:cubicBezTo>
                  <a:cubicBezTo>
                    <a:pt x="9879" y="21412"/>
                    <a:pt x="13820" y="21318"/>
                    <a:pt x="16656" y="18385"/>
                  </a:cubicBezTo>
                  <a:cubicBezTo>
                    <a:pt x="20033" y="14892"/>
                    <a:pt x="20610" y="8771"/>
                    <a:pt x="18169" y="4184"/>
                  </a:cubicBezTo>
                  <a:cubicBezTo>
                    <a:pt x="16923" y="1842"/>
                    <a:pt x="14955" y="165"/>
                    <a:pt x="12696" y="12"/>
                  </a:cubicBezTo>
                  <a:close/>
                </a:path>
              </a:pathLst>
            </a:custGeom>
            <a:solidFill>
              <a:srgbClr val="945200">
                <a:alpha val="6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1" name="Shape 211"/>
            <p:cNvSpPr/>
            <p:nvPr/>
          </p:nvSpPr>
          <p:spPr>
            <a:xfrm>
              <a:off x="4068755" y="2238781"/>
              <a:ext cx="1535498" cy="1582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8" h="18362" extrusionOk="0">
                  <a:moveTo>
                    <a:pt x="7283" y="21"/>
                  </a:moveTo>
                  <a:cubicBezTo>
                    <a:pt x="3923" y="271"/>
                    <a:pt x="1455" y="2639"/>
                    <a:pt x="481" y="5444"/>
                  </a:cubicBezTo>
                  <a:cubicBezTo>
                    <a:pt x="-607" y="8580"/>
                    <a:pt x="174" y="11956"/>
                    <a:pt x="2581" y="14495"/>
                  </a:cubicBezTo>
                  <a:cubicBezTo>
                    <a:pt x="9079" y="21349"/>
                    <a:pt x="20830" y="18353"/>
                    <a:pt x="20947" y="11272"/>
                  </a:cubicBezTo>
                  <a:cubicBezTo>
                    <a:pt x="20993" y="8523"/>
                    <a:pt x="18622" y="6370"/>
                    <a:pt x="16380" y="4377"/>
                  </a:cubicBezTo>
                  <a:cubicBezTo>
                    <a:pt x="13824" y="2104"/>
                    <a:pt x="10942" y="-251"/>
                    <a:pt x="7283" y="21"/>
                  </a:cubicBezTo>
                  <a:close/>
                </a:path>
              </a:pathLst>
            </a:custGeom>
            <a:solidFill>
              <a:srgbClr val="945200">
                <a:alpha val="6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2" name="Shape 212"/>
            <p:cNvSpPr/>
            <p:nvPr/>
          </p:nvSpPr>
          <p:spPr>
            <a:xfrm>
              <a:off x="5525508" y="1402732"/>
              <a:ext cx="2075066" cy="1490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89" h="18964" extrusionOk="0">
                  <a:moveTo>
                    <a:pt x="8619" y="2099"/>
                  </a:moveTo>
                  <a:cubicBezTo>
                    <a:pt x="6772" y="3841"/>
                    <a:pt x="5607" y="6570"/>
                    <a:pt x="3672" y="8198"/>
                  </a:cubicBezTo>
                  <a:cubicBezTo>
                    <a:pt x="2327" y="9329"/>
                    <a:pt x="597" y="10034"/>
                    <a:pt x="128" y="12009"/>
                  </a:cubicBezTo>
                  <a:cubicBezTo>
                    <a:pt x="-635" y="15227"/>
                    <a:pt x="2139" y="17639"/>
                    <a:pt x="5199" y="18376"/>
                  </a:cubicBezTo>
                  <a:cubicBezTo>
                    <a:pt x="10024" y="19538"/>
                    <a:pt x="15254" y="19290"/>
                    <a:pt x="18557" y="14752"/>
                  </a:cubicBezTo>
                  <a:cubicBezTo>
                    <a:pt x="20138" y="12578"/>
                    <a:pt x="20965" y="9592"/>
                    <a:pt x="20423" y="6694"/>
                  </a:cubicBezTo>
                  <a:cubicBezTo>
                    <a:pt x="19213" y="217"/>
                    <a:pt x="13029" y="-2062"/>
                    <a:pt x="8619" y="2099"/>
                  </a:cubicBezTo>
                  <a:close/>
                </a:path>
              </a:pathLst>
            </a:custGeom>
            <a:solidFill>
              <a:srgbClr val="945200">
                <a:alpha val="6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3" name="Shape 213"/>
            <p:cNvSpPr/>
            <p:nvPr/>
          </p:nvSpPr>
          <p:spPr>
            <a:xfrm>
              <a:off x="5206891" y="3467864"/>
              <a:ext cx="2526751" cy="1828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7" h="19420" extrusionOk="0">
                  <a:moveTo>
                    <a:pt x="14761" y="460"/>
                  </a:moveTo>
                  <a:cubicBezTo>
                    <a:pt x="10974" y="-874"/>
                    <a:pt x="7057" y="838"/>
                    <a:pt x="3802" y="3741"/>
                  </a:cubicBezTo>
                  <a:cubicBezTo>
                    <a:pt x="1326" y="5950"/>
                    <a:pt x="-708" y="9317"/>
                    <a:pt x="235" y="12813"/>
                  </a:cubicBezTo>
                  <a:cubicBezTo>
                    <a:pt x="787" y="14863"/>
                    <a:pt x="2275" y="16088"/>
                    <a:pt x="3779" y="17023"/>
                  </a:cubicBezTo>
                  <a:cubicBezTo>
                    <a:pt x="9013" y="20280"/>
                    <a:pt x="15329" y="20726"/>
                    <a:pt x="18841" y="15143"/>
                  </a:cubicBezTo>
                  <a:cubicBezTo>
                    <a:pt x="20320" y="12792"/>
                    <a:pt x="20892" y="9650"/>
                    <a:pt x="20186" y="6756"/>
                  </a:cubicBezTo>
                  <a:cubicBezTo>
                    <a:pt x="19404" y="3554"/>
                    <a:pt x="17253" y="1339"/>
                    <a:pt x="14761" y="460"/>
                  </a:cubicBezTo>
                  <a:close/>
                </a:path>
              </a:pathLst>
            </a:custGeom>
            <a:solidFill>
              <a:srgbClr val="945200">
                <a:alpha val="6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4" name="Shape 214"/>
            <p:cNvSpPr/>
            <p:nvPr/>
          </p:nvSpPr>
          <p:spPr>
            <a:xfrm>
              <a:off x="2162981" y="4061261"/>
              <a:ext cx="2268607" cy="2126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9" h="19563" extrusionOk="0">
                  <a:moveTo>
                    <a:pt x="12663" y="2"/>
                  </a:moveTo>
                  <a:cubicBezTo>
                    <a:pt x="9922" y="29"/>
                    <a:pt x="7103" y="202"/>
                    <a:pt x="4754" y="1676"/>
                  </a:cubicBezTo>
                  <a:cubicBezTo>
                    <a:pt x="1585" y="3665"/>
                    <a:pt x="17" y="7447"/>
                    <a:pt x="1" y="11322"/>
                  </a:cubicBezTo>
                  <a:cubicBezTo>
                    <a:pt x="-10" y="13865"/>
                    <a:pt x="685" y="16445"/>
                    <a:pt x="2580" y="18031"/>
                  </a:cubicBezTo>
                  <a:cubicBezTo>
                    <a:pt x="6822" y="21583"/>
                    <a:pt x="12774" y="18476"/>
                    <a:pt x="16715" y="13642"/>
                  </a:cubicBezTo>
                  <a:cubicBezTo>
                    <a:pt x="19915" y="9716"/>
                    <a:pt x="21590" y="4377"/>
                    <a:pt x="18263" y="1422"/>
                  </a:cubicBezTo>
                  <a:cubicBezTo>
                    <a:pt x="16751" y="80"/>
                    <a:pt x="14654" y="-17"/>
                    <a:pt x="12663" y="2"/>
                  </a:cubicBezTo>
                  <a:close/>
                </a:path>
              </a:pathLst>
            </a:custGeom>
            <a:solidFill>
              <a:srgbClr val="945200">
                <a:alpha val="6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5" name="Shape 215"/>
            <p:cNvSpPr/>
            <p:nvPr/>
          </p:nvSpPr>
          <p:spPr>
            <a:xfrm>
              <a:off x="4394289" y="5118490"/>
              <a:ext cx="1536235" cy="1648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9" h="18009" extrusionOk="0">
                  <a:moveTo>
                    <a:pt x="6940" y="15"/>
                  </a:moveTo>
                  <a:cubicBezTo>
                    <a:pt x="3671" y="192"/>
                    <a:pt x="1293" y="2514"/>
                    <a:pt x="414" y="5252"/>
                  </a:cubicBezTo>
                  <a:cubicBezTo>
                    <a:pt x="-554" y="8269"/>
                    <a:pt x="200" y="11508"/>
                    <a:pt x="2429" y="13992"/>
                  </a:cubicBezTo>
                  <a:cubicBezTo>
                    <a:pt x="9058" y="21380"/>
                    <a:pt x="21046" y="17529"/>
                    <a:pt x="20051" y="10880"/>
                  </a:cubicBezTo>
                  <a:cubicBezTo>
                    <a:pt x="19773" y="9019"/>
                    <a:pt x="18305" y="7466"/>
                    <a:pt x="16714" y="6150"/>
                  </a:cubicBezTo>
                  <a:cubicBezTo>
                    <a:pt x="12179" y="2397"/>
                    <a:pt x="11288" y="-220"/>
                    <a:pt x="6940" y="15"/>
                  </a:cubicBezTo>
                  <a:close/>
                </a:path>
              </a:pathLst>
            </a:custGeom>
            <a:solidFill>
              <a:srgbClr val="945200">
                <a:alpha val="6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6" name="Shape 216"/>
            <p:cNvSpPr/>
            <p:nvPr/>
          </p:nvSpPr>
          <p:spPr>
            <a:xfrm>
              <a:off x="381658" y="3583509"/>
              <a:ext cx="1821078" cy="1470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59" h="18485" extrusionOk="0">
                  <a:moveTo>
                    <a:pt x="7317" y="1531"/>
                  </a:moveTo>
                  <a:cubicBezTo>
                    <a:pt x="4999" y="2895"/>
                    <a:pt x="3084" y="4964"/>
                    <a:pt x="1661" y="7405"/>
                  </a:cubicBezTo>
                  <a:cubicBezTo>
                    <a:pt x="-373" y="10893"/>
                    <a:pt x="-838" y="15423"/>
                    <a:pt x="1975" y="17562"/>
                  </a:cubicBezTo>
                  <a:cubicBezTo>
                    <a:pt x="4493" y="19476"/>
                    <a:pt x="7553" y="18001"/>
                    <a:pt x="10338" y="16847"/>
                  </a:cubicBezTo>
                  <a:cubicBezTo>
                    <a:pt x="14999" y="14914"/>
                    <a:pt x="20567" y="12969"/>
                    <a:pt x="20658" y="7447"/>
                  </a:cubicBezTo>
                  <a:cubicBezTo>
                    <a:pt x="20762" y="1129"/>
                    <a:pt x="13524" y="-2124"/>
                    <a:pt x="7317" y="1531"/>
                  </a:cubicBezTo>
                  <a:close/>
                </a:path>
              </a:pathLst>
            </a:custGeom>
            <a:solidFill>
              <a:srgbClr val="945200">
                <a:alpha val="6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7" name="Shape 217"/>
            <p:cNvSpPr/>
            <p:nvPr/>
          </p:nvSpPr>
          <p:spPr>
            <a:xfrm>
              <a:off x="42471" y="1073441"/>
              <a:ext cx="1765079" cy="1582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1" h="18258" extrusionOk="0">
                  <a:moveTo>
                    <a:pt x="6497" y="1337"/>
                  </a:moveTo>
                  <a:cubicBezTo>
                    <a:pt x="4025" y="2519"/>
                    <a:pt x="1820" y="4325"/>
                    <a:pt x="714" y="6868"/>
                  </a:cubicBezTo>
                  <a:cubicBezTo>
                    <a:pt x="-671" y="10053"/>
                    <a:pt x="-25" y="13791"/>
                    <a:pt x="2500" y="16099"/>
                  </a:cubicBezTo>
                  <a:cubicBezTo>
                    <a:pt x="7002" y="20214"/>
                    <a:pt x="14005" y="18075"/>
                    <a:pt x="18113" y="12812"/>
                  </a:cubicBezTo>
                  <a:cubicBezTo>
                    <a:pt x="19761" y="10700"/>
                    <a:pt x="20929" y="8104"/>
                    <a:pt x="20295" y="5505"/>
                  </a:cubicBezTo>
                  <a:cubicBezTo>
                    <a:pt x="18970" y="71"/>
                    <a:pt x="12189" y="-1386"/>
                    <a:pt x="6497" y="1337"/>
                  </a:cubicBezTo>
                  <a:close/>
                </a:path>
              </a:pathLst>
            </a:custGeom>
            <a:solidFill>
              <a:srgbClr val="945200">
                <a:alpha val="6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8" name="Shape 218"/>
            <p:cNvSpPr/>
            <p:nvPr/>
          </p:nvSpPr>
          <p:spPr>
            <a:xfrm>
              <a:off x="1699218" y="3578198"/>
              <a:ext cx="1595461" cy="1527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83" h="21173" extrusionOk="0">
                  <a:moveTo>
                    <a:pt x="9072" y="1"/>
                  </a:moveTo>
                  <a:cubicBezTo>
                    <a:pt x="9500" y="8"/>
                    <a:pt x="9924" y="81"/>
                    <a:pt x="10348" y="137"/>
                  </a:cubicBezTo>
                  <a:cubicBezTo>
                    <a:pt x="11156" y="244"/>
                    <a:pt x="11970" y="292"/>
                    <a:pt x="12784" y="320"/>
                  </a:cubicBezTo>
                  <a:cubicBezTo>
                    <a:pt x="13421" y="342"/>
                    <a:pt x="14060" y="352"/>
                    <a:pt x="14695" y="283"/>
                  </a:cubicBezTo>
                  <a:cubicBezTo>
                    <a:pt x="15298" y="218"/>
                    <a:pt x="15900" y="87"/>
                    <a:pt x="16505" y="149"/>
                  </a:cubicBezTo>
                  <a:cubicBezTo>
                    <a:pt x="17958" y="299"/>
                    <a:pt x="18863" y="1340"/>
                    <a:pt x="19560" y="2246"/>
                  </a:cubicBezTo>
                  <a:cubicBezTo>
                    <a:pt x="20619" y="3623"/>
                    <a:pt x="21056" y="5405"/>
                    <a:pt x="19886" y="6313"/>
                  </a:cubicBezTo>
                  <a:cubicBezTo>
                    <a:pt x="19406" y="6685"/>
                    <a:pt x="18779" y="6639"/>
                    <a:pt x="18190" y="6671"/>
                  </a:cubicBezTo>
                  <a:cubicBezTo>
                    <a:pt x="17183" y="6726"/>
                    <a:pt x="16213" y="7061"/>
                    <a:pt x="15272" y="7448"/>
                  </a:cubicBezTo>
                  <a:cubicBezTo>
                    <a:pt x="14504" y="7764"/>
                    <a:pt x="13755" y="8129"/>
                    <a:pt x="13028" y="8542"/>
                  </a:cubicBezTo>
                  <a:cubicBezTo>
                    <a:pt x="12199" y="9012"/>
                    <a:pt x="11404" y="9552"/>
                    <a:pt x="10718" y="10240"/>
                  </a:cubicBezTo>
                  <a:cubicBezTo>
                    <a:pt x="9712" y="11247"/>
                    <a:pt x="8643" y="12540"/>
                    <a:pt x="7795" y="14055"/>
                  </a:cubicBezTo>
                  <a:cubicBezTo>
                    <a:pt x="7378" y="14800"/>
                    <a:pt x="7024" y="15595"/>
                    <a:pt x="6693" y="16376"/>
                  </a:cubicBezTo>
                  <a:cubicBezTo>
                    <a:pt x="6418" y="17025"/>
                    <a:pt x="6162" y="17668"/>
                    <a:pt x="6030" y="18323"/>
                  </a:cubicBezTo>
                  <a:cubicBezTo>
                    <a:pt x="5856" y="19186"/>
                    <a:pt x="5864" y="20072"/>
                    <a:pt x="5409" y="20617"/>
                  </a:cubicBezTo>
                  <a:cubicBezTo>
                    <a:pt x="4615" y="21568"/>
                    <a:pt x="3274" y="21127"/>
                    <a:pt x="2084" y="20562"/>
                  </a:cubicBezTo>
                  <a:cubicBezTo>
                    <a:pt x="566" y="19841"/>
                    <a:pt x="-544" y="18423"/>
                    <a:pt x="281" y="17372"/>
                  </a:cubicBezTo>
                  <a:cubicBezTo>
                    <a:pt x="504" y="17088"/>
                    <a:pt x="823" y="16972"/>
                    <a:pt x="1136" y="16827"/>
                  </a:cubicBezTo>
                  <a:cubicBezTo>
                    <a:pt x="1379" y="16715"/>
                    <a:pt x="1621" y="16578"/>
                    <a:pt x="1850" y="16435"/>
                  </a:cubicBezTo>
                  <a:cubicBezTo>
                    <a:pt x="2220" y="16203"/>
                    <a:pt x="2575" y="15934"/>
                    <a:pt x="2930" y="15657"/>
                  </a:cubicBezTo>
                  <a:cubicBezTo>
                    <a:pt x="3492" y="15220"/>
                    <a:pt x="4068" y="14765"/>
                    <a:pt x="4578" y="14253"/>
                  </a:cubicBezTo>
                  <a:cubicBezTo>
                    <a:pt x="5627" y="13200"/>
                    <a:pt x="6372" y="11918"/>
                    <a:pt x="6779" y="10575"/>
                  </a:cubicBezTo>
                  <a:cubicBezTo>
                    <a:pt x="7012" y="9810"/>
                    <a:pt x="7144" y="9013"/>
                    <a:pt x="7164" y="8208"/>
                  </a:cubicBezTo>
                  <a:cubicBezTo>
                    <a:pt x="7177" y="7683"/>
                    <a:pt x="7143" y="7159"/>
                    <a:pt x="7067" y="6640"/>
                  </a:cubicBezTo>
                  <a:cubicBezTo>
                    <a:pt x="6996" y="6154"/>
                    <a:pt x="6889" y="5671"/>
                    <a:pt x="6687" y="5229"/>
                  </a:cubicBezTo>
                  <a:cubicBezTo>
                    <a:pt x="6391" y="4577"/>
                    <a:pt x="5900" y="4025"/>
                    <a:pt x="5762" y="3312"/>
                  </a:cubicBezTo>
                  <a:cubicBezTo>
                    <a:pt x="5406" y="1472"/>
                    <a:pt x="7101" y="-32"/>
                    <a:pt x="9072" y="1"/>
                  </a:cubicBezTo>
                  <a:close/>
                </a:path>
              </a:pathLst>
            </a:custGeom>
            <a:solidFill>
              <a:srgbClr val="0096FF">
                <a:alpha val="7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9" name="Shape 219"/>
            <p:cNvSpPr/>
            <p:nvPr/>
          </p:nvSpPr>
          <p:spPr>
            <a:xfrm>
              <a:off x="4087654" y="4207928"/>
              <a:ext cx="1655936" cy="1507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6" h="21345" extrusionOk="0">
                  <a:moveTo>
                    <a:pt x="4482" y="10084"/>
                  </a:moveTo>
                  <a:cubicBezTo>
                    <a:pt x="4175" y="11173"/>
                    <a:pt x="3813" y="12242"/>
                    <a:pt x="3378" y="13275"/>
                  </a:cubicBezTo>
                  <a:cubicBezTo>
                    <a:pt x="3080" y="13984"/>
                    <a:pt x="2749" y="14675"/>
                    <a:pt x="2378" y="15341"/>
                  </a:cubicBezTo>
                  <a:cubicBezTo>
                    <a:pt x="1969" y="16078"/>
                    <a:pt x="1515" y="16785"/>
                    <a:pt x="1138" y="17543"/>
                  </a:cubicBezTo>
                  <a:cubicBezTo>
                    <a:pt x="986" y="17849"/>
                    <a:pt x="843" y="18177"/>
                    <a:pt x="637" y="18439"/>
                  </a:cubicBezTo>
                  <a:cubicBezTo>
                    <a:pt x="430" y="18700"/>
                    <a:pt x="169" y="18899"/>
                    <a:pt x="58" y="19231"/>
                  </a:cubicBezTo>
                  <a:cubicBezTo>
                    <a:pt x="-190" y="19971"/>
                    <a:pt x="395" y="20668"/>
                    <a:pt x="1108" y="21028"/>
                  </a:cubicBezTo>
                  <a:cubicBezTo>
                    <a:pt x="1978" y="21467"/>
                    <a:pt x="3021" y="21523"/>
                    <a:pt x="3562" y="20721"/>
                  </a:cubicBezTo>
                  <a:cubicBezTo>
                    <a:pt x="3821" y="20339"/>
                    <a:pt x="3863" y="19845"/>
                    <a:pt x="3965" y="19383"/>
                  </a:cubicBezTo>
                  <a:cubicBezTo>
                    <a:pt x="4054" y="18983"/>
                    <a:pt x="4192" y="18600"/>
                    <a:pt x="4336" y="18221"/>
                  </a:cubicBezTo>
                  <a:cubicBezTo>
                    <a:pt x="4614" y="17491"/>
                    <a:pt x="4915" y="16769"/>
                    <a:pt x="5314" y="16111"/>
                  </a:cubicBezTo>
                  <a:cubicBezTo>
                    <a:pt x="5787" y="15332"/>
                    <a:pt x="6386" y="14660"/>
                    <a:pt x="7065" y="14101"/>
                  </a:cubicBezTo>
                  <a:cubicBezTo>
                    <a:pt x="7706" y="13573"/>
                    <a:pt x="8411" y="13150"/>
                    <a:pt x="9161" y="12848"/>
                  </a:cubicBezTo>
                  <a:cubicBezTo>
                    <a:pt x="9813" y="12587"/>
                    <a:pt x="10493" y="12419"/>
                    <a:pt x="11186" y="12392"/>
                  </a:cubicBezTo>
                  <a:cubicBezTo>
                    <a:pt x="11792" y="12368"/>
                    <a:pt x="12399" y="12454"/>
                    <a:pt x="12970" y="12680"/>
                  </a:cubicBezTo>
                  <a:cubicBezTo>
                    <a:pt x="13558" y="12913"/>
                    <a:pt x="14088" y="13287"/>
                    <a:pt x="14608" y="13670"/>
                  </a:cubicBezTo>
                  <a:cubicBezTo>
                    <a:pt x="15213" y="14117"/>
                    <a:pt x="15814" y="14584"/>
                    <a:pt x="16283" y="15201"/>
                  </a:cubicBezTo>
                  <a:cubicBezTo>
                    <a:pt x="16690" y="15737"/>
                    <a:pt x="16994" y="16381"/>
                    <a:pt x="17497" y="16804"/>
                  </a:cubicBezTo>
                  <a:cubicBezTo>
                    <a:pt x="18554" y="17694"/>
                    <a:pt x="20070" y="17429"/>
                    <a:pt x="20782" y="16192"/>
                  </a:cubicBezTo>
                  <a:cubicBezTo>
                    <a:pt x="21410" y="15100"/>
                    <a:pt x="21146" y="13666"/>
                    <a:pt x="20248" y="12809"/>
                  </a:cubicBezTo>
                  <a:cubicBezTo>
                    <a:pt x="19727" y="12311"/>
                    <a:pt x="19056" y="12083"/>
                    <a:pt x="18435" y="11760"/>
                  </a:cubicBezTo>
                  <a:cubicBezTo>
                    <a:pt x="17675" y="11365"/>
                    <a:pt x="16987" y="10823"/>
                    <a:pt x="16349" y="10219"/>
                  </a:cubicBezTo>
                  <a:cubicBezTo>
                    <a:pt x="15360" y="9284"/>
                    <a:pt x="14481" y="8184"/>
                    <a:pt x="14027" y="6832"/>
                  </a:cubicBezTo>
                  <a:cubicBezTo>
                    <a:pt x="13769" y="6061"/>
                    <a:pt x="13663" y="5239"/>
                    <a:pt x="13698" y="4418"/>
                  </a:cubicBezTo>
                  <a:cubicBezTo>
                    <a:pt x="13725" y="3781"/>
                    <a:pt x="13838" y="3151"/>
                    <a:pt x="13842" y="2513"/>
                  </a:cubicBezTo>
                  <a:cubicBezTo>
                    <a:pt x="13846" y="1896"/>
                    <a:pt x="13748" y="1281"/>
                    <a:pt x="13396" y="812"/>
                  </a:cubicBezTo>
                  <a:cubicBezTo>
                    <a:pt x="12781" y="-6"/>
                    <a:pt x="11689" y="-77"/>
                    <a:pt x="10657" y="49"/>
                  </a:cubicBezTo>
                  <a:cubicBezTo>
                    <a:pt x="8945" y="258"/>
                    <a:pt x="6931" y="629"/>
                    <a:pt x="5660" y="2419"/>
                  </a:cubicBezTo>
                  <a:cubicBezTo>
                    <a:pt x="5270" y="2968"/>
                    <a:pt x="4988" y="3609"/>
                    <a:pt x="4921" y="4305"/>
                  </a:cubicBezTo>
                  <a:cubicBezTo>
                    <a:pt x="4883" y="4700"/>
                    <a:pt x="4916" y="5098"/>
                    <a:pt x="4947" y="5494"/>
                  </a:cubicBezTo>
                  <a:cubicBezTo>
                    <a:pt x="4991" y="6064"/>
                    <a:pt x="5032" y="6635"/>
                    <a:pt x="5010" y="7207"/>
                  </a:cubicBezTo>
                  <a:cubicBezTo>
                    <a:pt x="4971" y="8189"/>
                    <a:pt x="4746" y="9146"/>
                    <a:pt x="4482" y="1008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0" name="Shape 220"/>
            <p:cNvSpPr/>
            <p:nvPr/>
          </p:nvSpPr>
          <p:spPr>
            <a:xfrm>
              <a:off x="1794037" y="1153495"/>
              <a:ext cx="872056" cy="898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1" h="20138" extrusionOk="0">
                  <a:moveTo>
                    <a:pt x="2" y="5193"/>
                  </a:moveTo>
                  <a:cubicBezTo>
                    <a:pt x="-69" y="2703"/>
                    <a:pt x="2988" y="1728"/>
                    <a:pt x="5684" y="915"/>
                  </a:cubicBezTo>
                  <a:cubicBezTo>
                    <a:pt x="8121" y="179"/>
                    <a:pt x="10842" y="-731"/>
                    <a:pt x="12515" y="959"/>
                  </a:cubicBezTo>
                  <a:cubicBezTo>
                    <a:pt x="12940" y="1388"/>
                    <a:pt x="13125" y="1951"/>
                    <a:pt x="13429" y="2465"/>
                  </a:cubicBezTo>
                  <a:cubicBezTo>
                    <a:pt x="13689" y="2904"/>
                    <a:pt x="14030" y="3299"/>
                    <a:pt x="14424" y="3630"/>
                  </a:cubicBezTo>
                  <a:cubicBezTo>
                    <a:pt x="15175" y="4260"/>
                    <a:pt x="15587" y="4851"/>
                    <a:pt x="16092" y="5256"/>
                  </a:cubicBezTo>
                  <a:cubicBezTo>
                    <a:pt x="16571" y="5639"/>
                    <a:pt x="17064" y="5888"/>
                    <a:pt x="17681" y="6219"/>
                  </a:cubicBezTo>
                  <a:cubicBezTo>
                    <a:pt x="18168" y="6480"/>
                    <a:pt x="18634" y="6792"/>
                    <a:pt x="19144" y="7001"/>
                  </a:cubicBezTo>
                  <a:cubicBezTo>
                    <a:pt x="19565" y="7172"/>
                    <a:pt x="20018" y="7281"/>
                    <a:pt x="20345" y="7589"/>
                  </a:cubicBezTo>
                  <a:cubicBezTo>
                    <a:pt x="21531" y="8705"/>
                    <a:pt x="20290" y="10448"/>
                    <a:pt x="18493" y="11498"/>
                  </a:cubicBezTo>
                  <a:cubicBezTo>
                    <a:pt x="16263" y="12803"/>
                    <a:pt x="14069" y="14141"/>
                    <a:pt x="12017" y="15647"/>
                  </a:cubicBezTo>
                  <a:cubicBezTo>
                    <a:pt x="11258" y="16204"/>
                    <a:pt x="10534" y="16767"/>
                    <a:pt x="9814" y="17346"/>
                  </a:cubicBezTo>
                  <a:cubicBezTo>
                    <a:pt x="8684" y="18255"/>
                    <a:pt x="7562" y="19227"/>
                    <a:pt x="6111" y="19770"/>
                  </a:cubicBezTo>
                  <a:cubicBezTo>
                    <a:pt x="3176" y="20869"/>
                    <a:pt x="61" y="19377"/>
                    <a:pt x="297" y="16964"/>
                  </a:cubicBezTo>
                  <a:cubicBezTo>
                    <a:pt x="348" y="16446"/>
                    <a:pt x="596" y="15990"/>
                    <a:pt x="790" y="15507"/>
                  </a:cubicBezTo>
                  <a:cubicBezTo>
                    <a:pt x="1076" y="14793"/>
                    <a:pt x="1233" y="14030"/>
                    <a:pt x="1305" y="13272"/>
                  </a:cubicBezTo>
                  <a:cubicBezTo>
                    <a:pt x="1415" y="12124"/>
                    <a:pt x="1336" y="10967"/>
                    <a:pt x="1214" y="9825"/>
                  </a:cubicBezTo>
                  <a:cubicBezTo>
                    <a:pt x="1127" y="9013"/>
                    <a:pt x="1016" y="8197"/>
                    <a:pt x="731" y="7425"/>
                  </a:cubicBezTo>
                  <a:cubicBezTo>
                    <a:pt x="454" y="6678"/>
                    <a:pt x="24" y="5988"/>
                    <a:pt x="2" y="519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1" name="Shape 221"/>
            <p:cNvSpPr/>
            <p:nvPr/>
          </p:nvSpPr>
          <p:spPr>
            <a:xfrm>
              <a:off x="3787888" y="2376975"/>
              <a:ext cx="325945" cy="684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9" h="20811" extrusionOk="0">
                  <a:moveTo>
                    <a:pt x="5351" y="2191"/>
                  </a:moveTo>
                  <a:cubicBezTo>
                    <a:pt x="7386" y="-125"/>
                    <a:pt x="13400" y="-659"/>
                    <a:pt x="17443" y="847"/>
                  </a:cubicBezTo>
                  <a:cubicBezTo>
                    <a:pt x="20180" y="1867"/>
                    <a:pt x="21176" y="3577"/>
                    <a:pt x="20724" y="5263"/>
                  </a:cubicBezTo>
                  <a:cubicBezTo>
                    <a:pt x="20283" y="6905"/>
                    <a:pt x="18505" y="8371"/>
                    <a:pt x="17369" y="9931"/>
                  </a:cubicBezTo>
                  <a:cubicBezTo>
                    <a:pt x="16347" y="11334"/>
                    <a:pt x="15839" y="12808"/>
                    <a:pt x="15753" y="14292"/>
                  </a:cubicBezTo>
                  <a:cubicBezTo>
                    <a:pt x="15668" y="15762"/>
                    <a:pt x="15961" y="17293"/>
                    <a:pt x="14520" y="18601"/>
                  </a:cubicBezTo>
                  <a:cubicBezTo>
                    <a:pt x="13132" y="19861"/>
                    <a:pt x="10429" y="20653"/>
                    <a:pt x="7446" y="20791"/>
                  </a:cubicBezTo>
                  <a:cubicBezTo>
                    <a:pt x="4215" y="20941"/>
                    <a:pt x="967" y="20236"/>
                    <a:pt x="166" y="18805"/>
                  </a:cubicBezTo>
                  <a:cubicBezTo>
                    <a:pt x="-424" y="17752"/>
                    <a:pt x="690" y="16717"/>
                    <a:pt x="1485" y="15699"/>
                  </a:cubicBezTo>
                  <a:cubicBezTo>
                    <a:pt x="2289" y="14669"/>
                    <a:pt x="2757" y="13590"/>
                    <a:pt x="3240" y="12516"/>
                  </a:cubicBezTo>
                  <a:cubicBezTo>
                    <a:pt x="3845" y="11173"/>
                    <a:pt x="4479" y="9831"/>
                    <a:pt x="4809" y="8466"/>
                  </a:cubicBezTo>
                  <a:cubicBezTo>
                    <a:pt x="5052" y="7465"/>
                    <a:pt x="5130" y="6456"/>
                    <a:pt x="4997" y="5449"/>
                  </a:cubicBezTo>
                  <a:cubicBezTo>
                    <a:pt x="4851" y="4349"/>
                    <a:pt x="4450" y="3216"/>
                    <a:pt x="5351" y="2191"/>
                  </a:cubicBezTo>
                  <a:close/>
                </a:path>
              </a:pathLst>
            </a:custGeom>
            <a:solidFill>
              <a:srgbClr val="0096FF">
                <a:alpha val="7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2" name="Shape 222"/>
            <p:cNvSpPr/>
            <p:nvPr/>
          </p:nvSpPr>
          <p:spPr>
            <a:xfrm>
              <a:off x="5530777" y="2885311"/>
              <a:ext cx="1148420" cy="895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8" h="21254" extrusionOk="0">
                  <a:moveTo>
                    <a:pt x="9750" y="9"/>
                  </a:moveTo>
                  <a:cubicBezTo>
                    <a:pt x="8109" y="-79"/>
                    <a:pt x="6505" y="522"/>
                    <a:pt x="5122" y="1637"/>
                  </a:cubicBezTo>
                  <a:cubicBezTo>
                    <a:pt x="3768" y="2730"/>
                    <a:pt x="2632" y="4326"/>
                    <a:pt x="2204" y="6376"/>
                  </a:cubicBezTo>
                  <a:cubicBezTo>
                    <a:pt x="1871" y="7975"/>
                    <a:pt x="2034" y="9675"/>
                    <a:pt x="1713" y="11261"/>
                  </a:cubicBezTo>
                  <a:cubicBezTo>
                    <a:pt x="1373" y="12945"/>
                    <a:pt x="521" y="14387"/>
                    <a:pt x="160" y="16054"/>
                  </a:cubicBezTo>
                  <a:cubicBezTo>
                    <a:pt x="-353" y="18425"/>
                    <a:pt x="394" y="21521"/>
                    <a:pt x="2068" y="21236"/>
                  </a:cubicBezTo>
                  <a:cubicBezTo>
                    <a:pt x="3240" y="21037"/>
                    <a:pt x="4148" y="20200"/>
                    <a:pt x="5107" y="19319"/>
                  </a:cubicBezTo>
                  <a:cubicBezTo>
                    <a:pt x="5991" y="18508"/>
                    <a:pt x="7003" y="17983"/>
                    <a:pt x="7989" y="17407"/>
                  </a:cubicBezTo>
                  <a:cubicBezTo>
                    <a:pt x="8983" y="16826"/>
                    <a:pt x="9957" y="16188"/>
                    <a:pt x="10967" y="15656"/>
                  </a:cubicBezTo>
                  <a:cubicBezTo>
                    <a:pt x="11781" y="15226"/>
                    <a:pt x="12615" y="14867"/>
                    <a:pt x="13461" y="14557"/>
                  </a:cubicBezTo>
                  <a:cubicBezTo>
                    <a:pt x="14110" y="14319"/>
                    <a:pt x="14766" y="14110"/>
                    <a:pt x="15428" y="13935"/>
                  </a:cubicBezTo>
                  <a:cubicBezTo>
                    <a:pt x="15944" y="13798"/>
                    <a:pt x="16463" y="13681"/>
                    <a:pt x="16982" y="13565"/>
                  </a:cubicBezTo>
                  <a:cubicBezTo>
                    <a:pt x="17589" y="13428"/>
                    <a:pt x="18197" y="13292"/>
                    <a:pt x="18792" y="13088"/>
                  </a:cubicBezTo>
                  <a:cubicBezTo>
                    <a:pt x="19290" y="12917"/>
                    <a:pt x="19787" y="12693"/>
                    <a:pt x="20190" y="12250"/>
                  </a:cubicBezTo>
                  <a:cubicBezTo>
                    <a:pt x="21159" y="11185"/>
                    <a:pt x="21247" y="9353"/>
                    <a:pt x="20839" y="7753"/>
                  </a:cubicBezTo>
                  <a:cubicBezTo>
                    <a:pt x="20459" y="6264"/>
                    <a:pt x="19775" y="4955"/>
                    <a:pt x="19073" y="3678"/>
                  </a:cubicBezTo>
                  <a:cubicBezTo>
                    <a:pt x="18401" y="2453"/>
                    <a:pt x="17630" y="1224"/>
                    <a:pt x="16496" y="899"/>
                  </a:cubicBezTo>
                  <a:cubicBezTo>
                    <a:pt x="15931" y="737"/>
                    <a:pt x="15365" y="836"/>
                    <a:pt x="14790" y="850"/>
                  </a:cubicBezTo>
                  <a:cubicBezTo>
                    <a:pt x="14088" y="868"/>
                    <a:pt x="13373" y="749"/>
                    <a:pt x="12679" y="590"/>
                  </a:cubicBezTo>
                  <a:cubicBezTo>
                    <a:pt x="11705" y="367"/>
                    <a:pt x="10739" y="62"/>
                    <a:pt x="9750" y="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3" name="Shape 223"/>
            <p:cNvSpPr/>
            <p:nvPr/>
          </p:nvSpPr>
          <p:spPr>
            <a:xfrm>
              <a:off x="3565212" y="438636"/>
              <a:ext cx="294758" cy="765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34" h="20055" extrusionOk="0">
                  <a:moveTo>
                    <a:pt x="14065" y="1347"/>
                  </a:moveTo>
                  <a:cubicBezTo>
                    <a:pt x="14739" y="332"/>
                    <a:pt x="17207" y="-317"/>
                    <a:pt x="19117" y="159"/>
                  </a:cubicBezTo>
                  <a:cubicBezTo>
                    <a:pt x="21360" y="717"/>
                    <a:pt x="19744" y="1883"/>
                    <a:pt x="18437" y="2905"/>
                  </a:cubicBezTo>
                  <a:cubicBezTo>
                    <a:pt x="17501" y="3636"/>
                    <a:pt x="17212" y="4453"/>
                    <a:pt x="16797" y="5250"/>
                  </a:cubicBezTo>
                  <a:cubicBezTo>
                    <a:pt x="16355" y="6096"/>
                    <a:pt x="15761" y="6931"/>
                    <a:pt x="15344" y="7780"/>
                  </a:cubicBezTo>
                  <a:cubicBezTo>
                    <a:pt x="14777" y="8934"/>
                    <a:pt x="14539" y="10109"/>
                    <a:pt x="14625" y="11284"/>
                  </a:cubicBezTo>
                  <a:cubicBezTo>
                    <a:pt x="14680" y="12038"/>
                    <a:pt x="14867" y="12789"/>
                    <a:pt x="15002" y="13541"/>
                  </a:cubicBezTo>
                  <a:cubicBezTo>
                    <a:pt x="15165" y="14449"/>
                    <a:pt x="15248" y="15367"/>
                    <a:pt x="15289" y="16268"/>
                  </a:cubicBezTo>
                  <a:cubicBezTo>
                    <a:pt x="15309" y="16713"/>
                    <a:pt x="15316" y="17153"/>
                    <a:pt x="15024" y="17587"/>
                  </a:cubicBezTo>
                  <a:cubicBezTo>
                    <a:pt x="12542" y="21283"/>
                    <a:pt x="-240" y="20487"/>
                    <a:pt x="3" y="17443"/>
                  </a:cubicBezTo>
                  <a:cubicBezTo>
                    <a:pt x="82" y="16451"/>
                    <a:pt x="2272" y="15764"/>
                    <a:pt x="4030" y="15037"/>
                  </a:cubicBezTo>
                  <a:cubicBezTo>
                    <a:pt x="5877" y="14273"/>
                    <a:pt x="7326" y="13362"/>
                    <a:pt x="8527" y="12418"/>
                  </a:cubicBezTo>
                  <a:cubicBezTo>
                    <a:pt x="9476" y="11673"/>
                    <a:pt x="10281" y="10902"/>
                    <a:pt x="11003" y="10120"/>
                  </a:cubicBezTo>
                  <a:cubicBezTo>
                    <a:pt x="11830" y="9223"/>
                    <a:pt x="12548" y="8312"/>
                    <a:pt x="13108" y="7385"/>
                  </a:cubicBezTo>
                  <a:cubicBezTo>
                    <a:pt x="13815" y="6218"/>
                    <a:pt x="14271" y="5024"/>
                    <a:pt x="14087" y="3827"/>
                  </a:cubicBezTo>
                  <a:cubicBezTo>
                    <a:pt x="13959" y="2996"/>
                    <a:pt x="13527" y="2156"/>
                    <a:pt x="14065" y="134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4" name="Shape 224"/>
            <p:cNvSpPr/>
            <p:nvPr/>
          </p:nvSpPr>
          <p:spPr>
            <a:xfrm>
              <a:off x="4807452" y="2123939"/>
              <a:ext cx="835983" cy="681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1" h="20829" extrusionOk="0">
                  <a:moveTo>
                    <a:pt x="14614" y="253"/>
                  </a:moveTo>
                  <a:cubicBezTo>
                    <a:pt x="13840" y="486"/>
                    <a:pt x="13073" y="748"/>
                    <a:pt x="12306" y="1009"/>
                  </a:cubicBezTo>
                  <a:cubicBezTo>
                    <a:pt x="11344" y="1336"/>
                    <a:pt x="10373" y="1662"/>
                    <a:pt x="9388" y="1828"/>
                  </a:cubicBezTo>
                  <a:cubicBezTo>
                    <a:pt x="8520" y="1974"/>
                    <a:pt x="7642" y="1996"/>
                    <a:pt x="6766" y="2033"/>
                  </a:cubicBezTo>
                  <a:cubicBezTo>
                    <a:pt x="6002" y="2065"/>
                    <a:pt x="5238" y="2109"/>
                    <a:pt x="4474" y="2070"/>
                  </a:cubicBezTo>
                  <a:cubicBezTo>
                    <a:pt x="3734" y="2032"/>
                    <a:pt x="3000" y="1919"/>
                    <a:pt x="2288" y="1649"/>
                  </a:cubicBezTo>
                  <a:cubicBezTo>
                    <a:pt x="1035" y="1175"/>
                    <a:pt x="-186" y="1588"/>
                    <a:pt x="24" y="2605"/>
                  </a:cubicBezTo>
                  <a:cubicBezTo>
                    <a:pt x="118" y="3062"/>
                    <a:pt x="532" y="3244"/>
                    <a:pt x="911" y="3395"/>
                  </a:cubicBezTo>
                  <a:cubicBezTo>
                    <a:pt x="2543" y="4048"/>
                    <a:pt x="3992" y="5197"/>
                    <a:pt x="5341" y="6476"/>
                  </a:cubicBezTo>
                  <a:cubicBezTo>
                    <a:pt x="6571" y="7642"/>
                    <a:pt x="7725" y="8918"/>
                    <a:pt x="8909" y="10151"/>
                  </a:cubicBezTo>
                  <a:cubicBezTo>
                    <a:pt x="10049" y="11338"/>
                    <a:pt x="11220" y="12487"/>
                    <a:pt x="12245" y="13818"/>
                  </a:cubicBezTo>
                  <a:cubicBezTo>
                    <a:pt x="13920" y="15994"/>
                    <a:pt x="15217" y="18657"/>
                    <a:pt x="17352" y="20163"/>
                  </a:cubicBezTo>
                  <a:cubicBezTo>
                    <a:pt x="18975" y="21308"/>
                    <a:pt x="20962" y="20971"/>
                    <a:pt x="21228" y="19200"/>
                  </a:cubicBezTo>
                  <a:cubicBezTo>
                    <a:pt x="21414" y="17962"/>
                    <a:pt x="20446" y="17089"/>
                    <a:pt x="19697" y="16190"/>
                  </a:cubicBezTo>
                  <a:cubicBezTo>
                    <a:pt x="19074" y="15443"/>
                    <a:pt x="18602" y="14542"/>
                    <a:pt x="18222" y="13589"/>
                  </a:cubicBezTo>
                  <a:cubicBezTo>
                    <a:pt x="17716" y="12316"/>
                    <a:pt x="17375" y="10950"/>
                    <a:pt x="17328" y="9539"/>
                  </a:cubicBezTo>
                  <a:cubicBezTo>
                    <a:pt x="17292" y="8459"/>
                    <a:pt x="17430" y="7384"/>
                    <a:pt x="17678" y="6346"/>
                  </a:cubicBezTo>
                  <a:cubicBezTo>
                    <a:pt x="17857" y="5599"/>
                    <a:pt x="18092" y="4873"/>
                    <a:pt x="18357" y="4163"/>
                  </a:cubicBezTo>
                  <a:cubicBezTo>
                    <a:pt x="18633" y="3423"/>
                    <a:pt x="18944" y="2651"/>
                    <a:pt x="18799" y="1856"/>
                  </a:cubicBezTo>
                  <a:cubicBezTo>
                    <a:pt x="18452" y="-44"/>
                    <a:pt x="16429" y="-292"/>
                    <a:pt x="14614" y="25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5" name="Shape 225"/>
            <p:cNvSpPr/>
            <p:nvPr/>
          </p:nvSpPr>
          <p:spPr>
            <a:xfrm rot="20415110">
              <a:off x="1759993" y="824622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6" name="Shape 226"/>
            <p:cNvSpPr/>
            <p:nvPr/>
          </p:nvSpPr>
          <p:spPr>
            <a:xfrm rot="19355004">
              <a:off x="1610233" y="843400"/>
              <a:ext cx="77907" cy="165633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7" name="Shape 227"/>
            <p:cNvSpPr/>
            <p:nvPr/>
          </p:nvSpPr>
          <p:spPr>
            <a:xfrm rot="20508754">
              <a:off x="1839152" y="747249"/>
              <a:ext cx="77907" cy="165632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8" name="Shape 228"/>
            <p:cNvSpPr/>
            <p:nvPr/>
          </p:nvSpPr>
          <p:spPr>
            <a:xfrm rot="3626561">
              <a:off x="5129383" y="3922586"/>
              <a:ext cx="77907" cy="165632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9" name="Shape 229"/>
            <p:cNvSpPr/>
            <p:nvPr/>
          </p:nvSpPr>
          <p:spPr>
            <a:xfrm rot="3311188">
              <a:off x="5160270" y="3796681"/>
              <a:ext cx="77907" cy="165633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0" name="Shape 230"/>
            <p:cNvSpPr/>
            <p:nvPr/>
          </p:nvSpPr>
          <p:spPr>
            <a:xfrm rot="18540000">
              <a:off x="4757397" y="4066299"/>
              <a:ext cx="77907" cy="165633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1" name="Shape 231"/>
            <p:cNvSpPr/>
            <p:nvPr/>
          </p:nvSpPr>
          <p:spPr>
            <a:xfrm rot="780000">
              <a:off x="4986693" y="3867020"/>
              <a:ext cx="77907" cy="165632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2" name="Shape 232"/>
            <p:cNvSpPr/>
            <p:nvPr/>
          </p:nvSpPr>
          <p:spPr>
            <a:xfrm rot="780000">
              <a:off x="4884656" y="4024240"/>
              <a:ext cx="77907" cy="165632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3" name="Shape 233"/>
            <p:cNvSpPr/>
            <p:nvPr/>
          </p:nvSpPr>
          <p:spPr>
            <a:xfrm rot="2640000">
              <a:off x="5295948" y="3804570"/>
              <a:ext cx="74754" cy="165633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4" name="Shape 234"/>
            <p:cNvSpPr/>
            <p:nvPr/>
          </p:nvSpPr>
          <p:spPr>
            <a:xfrm rot="2278775">
              <a:off x="5365076" y="3855376"/>
              <a:ext cx="77907" cy="165632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5" name="Shape 235"/>
            <p:cNvSpPr/>
            <p:nvPr/>
          </p:nvSpPr>
          <p:spPr>
            <a:xfrm rot="2172490">
              <a:off x="5242703" y="3972038"/>
              <a:ext cx="77907" cy="165632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6" name="Shape 236"/>
            <p:cNvSpPr/>
            <p:nvPr/>
          </p:nvSpPr>
          <p:spPr>
            <a:xfrm rot="2762457">
              <a:off x="5401338" y="3653089"/>
              <a:ext cx="77907" cy="165632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7" name="Shape 237"/>
            <p:cNvSpPr/>
            <p:nvPr/>
          </p:nvSpPr>
          <p:spPr>
            <a:xfrm rot="20760000">
              <a:off x="5129383" y="4079105"/>
              <a:ext cx="77907" cy="165632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8" name="Shape 238"/>
            <p:cNvSpPr/>
            <p:nvPr/>
          </p:nvSpPr>
          <p:spPr>
            <a:xfrm rot="20415110">
              <a:off x="5017580" y="4038222"/>
              <a:ext cx="77907" cy="165633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9" name="Shape 239"/>
            <p:cNvSpPr/>
            <p:nvPr/>
          </p:nvSpPr>
          <p:spPr>
            <a:xfrm rot="19355004">
              <a:off x="4867886" y="3879877"/>
              <a:ext cx="77907" cy="165632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0" name="Shape 240"/>
            <p:cNvSpPr/>
            <p:nvPr/>
          </p:nvSpPr>
          <p:spPr>
            <a:xfrm rot="4835966">
              <a:off x="5464706" y="3729738"/>
              <a:ext cx="77907" cy="165632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1" name="Shape 241"/>
            <p:cNvSpPr/>
            <p:nvPr/>
          </p:nvSpPr>
          <p:spPr>
            <a:xfrm>
              <a:off x="5103522" y="5017298"/>
              <a:ext cx="443399" cy="392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0" h="19486" extrusionOk="0">
                  <a:moveTo>
                    <a:pt x="20622" y="18149"/>
                  </a:moveTo>
                  <a:cubicBezTo>
                    <a:pt x="21244" y="16856"/>
                    <a:pt x="20436" y="15428"/>
                    <a:pt x="19485" y="14283"/>
                  </a:cubicBezTo>
                  <a:cubicBezTo>
                    <a:pt x="17167" y="11493"/>
                    <a:pt x="14454" y="9072"/>
                    <a:pt x="12139" y="6278"/>
                  </a:cubicBezTo>
                  <a:cubicBezTo>
                    <a:pt x="9242" y="2782"/>
                    <a:pt x="5940" y="-1142"/>
                    <a:pt x="1976" y="310"/>
                  </a:cubicBezTo>
                  <a:cubicBezTo>
                    <a:pt x="626" y="805"/>
                    <a:pt x="-356" y="2111"/>
                    <a:pt x="124" y="3387"/>
                  </a:cubicBezTo>
                  <a:cubicBezTo>
                    <a:pt x="579" y="4596"/>
                    <a:pt x="2015" y="4705"/>
                    <a:pt x="3090" y="5287"/>
                  </a:cubicBezTo>
                  <a:cubicBezTo>
                    <a:pt x="3833" y="5689"/>
                    <a:pt x="4401" y="6363"/>
                    <a:pt x="5084" y="6869"/>
                  </a:cubicBezTo>
                  <a:cubicBezTo>
                    <a:pt x="5855" y="7441"/>
                    <a:pt x="6751" y="7809"/>
                    <a:pt x="7558" y="8301"/>
                  </a:cubicBezTo>
                  <a:cubicBezTo>
                    <a:pt x="8836" y="9081"/>
                    <a:pt x="9872" y="10163"/>
                    <a:pt x="10738" y="11434"/>
                  </a:cubicBezTo>
                  <a:cubicBezTo>
                    <a:pt x="12190" y="13565"/>
                    <a:pt x="14110" y="15505"/>
                    <a:pt x="15442" y="17182"/>
                  </a:cubicBezTo>
                  <a:cubicBezTo>
                    <a:pt x="17316" y="19541"/>
                    <a:pt x="19512" y="20458"/>
                    <a:pt x="20622" y="18149"/>
                  </a:cubicBezTo>
                  <a:close/>
                </a:path>
              </a:pathLst>
            </a:custGeom>
            <a:solidFill>
              <a:srgbClr val="0096FF">
                <a:alpha val="70000"/>
              </a:srgbClr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2" name="Shape 242"/>
            <p:cNvSpPr/>
            <p:nvPr/>
          </p:nvSpPr>
          <p:spPr>
            <a:xfrm>
              <a:off x="4461875" y="4252069"/>
              <a:ext cx="338103" cy="626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97" h="19628" extrusionOk="0">
                  <a:moveTo>
                    <a:pt x="2619" y="5406"/>
                  </a:moveTo>
                  <a:cubicBezTo>
                    <a:pt x="1663" y="6214"/>
                    <a:pt x="836" y="7072"/>
                    <a:pt x="485" y="8007"/>
                  </a:cubicBezTo>
                  <a:cubicBezTo>
                    <a:pt x="-20" y="9350"/>
                    <a:pt x="494" y="10717"/>
                    <a:pt x="896" y="12066"/>
                  </a:cubicBezTo>
                  <a:cubicBezTo>
                    <a:pt x="1218" y="13149"/>
                    <a:pt x="1466" y="14254"/>
                    <a:pt x="1020" y="15326"/>
                  </a:cubicBezTo>
                  <a:cubicBezTo>
                    <a:pt x="516" y="16536"/>
                    <a:pt x="-744" y="17810"/>
                    <a:pt x="601" y="18833"/>
                  </a:cubicBezTo>
                  <a:cubicBezTo>
                    <a:pt x="4125" y="21514"/>
                    <a:pt x="11750" y="16987"/>
                    <a:pt x="10963" y="11620"/>
                  </a:cubicBezTo>
                  <a:cubicBezTo>
                    <a:pt x="10750" y="10168"/>
                    <a:pt x="11120" y="8711"/>
                    <a:pt x="11925" y="7318"/>
                  </a:cubicBezTo>
                  <a:cubicBezTo>
                    <a:pt x="12561" y="6218"/>
                    <a:pt x="13509" y="5134"/>
                    <a:pt x="15305" y="4481"/>
                  </a:cubicBezTo>
                  <a:cubicBezTo>
                    <a:pt x="16815" y="3931"/>
                    <a:pt x="18831" y="3729"/>
                    <a:pt x="19700" y="2856"/>
                  </a:cubicBezTo>
                  <a:cubicBezTo>
                    <a:pt x="20856" y="1695"/>
                    <a:pt x="19363" y="286"/>
                    <a:pt x="16800" y="36"/>
                  </a:cubicBezTo>
                  <a:cubicBezTo>
                    <a:pt x="15541" y="-86"/>
                    <a:pt x="14281" y="122"/>
                    <a:pt x="13108" y="392"/>
                  </a:cubicBezTo>
                  <a:cubicBezTo>
                    <a:pt x="8683" y="1410"/>
                    <a:pt x="5176" y="3247"/>
                    <a:pt x="2619" y="5406"/>
                  </a:cubicBezTo>
                  <a:close/>
                </a:path>
              </a:pathLst>
            </a:custGeom>
            <a:solidFill>
              <a:srgbClr val="0096FF">
                <a:alpha val="70000"/>
              </a:srgbClr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3" name="Shape 243"/>
            <p:cNvSpPr/>
            <p:nvPr/>
          </p:nvSpPr>
          <p:spPr>
            <a:xfrm>
              <a:off x="4141888" y="5533003"/>
              <a:ext cx="260009" cy="183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93" h="19766" extrusionOk="0">
                  <a:moveTo>
                    <a:pt x="9720" y="19763"/>
                  </a:moveTo>
                  <a:cubicBezTo>
                    <a:pt x="12075" y="19817"/>
                    <a:pt x="14526" y="19006"/>
                    <a:pt x="15781" y="16142"/>
                  </a:cubicBezTo>
                  <a:cubicBezTo>
                    <a:pt x="16580" y="14320"/>
                    <a:pt x="16638" y="12036"/>
                    <a:pt x="17250" y="10072"/>
                  </a:cubicBezTo>
                  <a:cubicBezTo>
                    <a:pt x="18429" y="6286"/>
                    <a:pt x="20294" y="2040"/>
                    <a:pt x="18017" y="402"/>
                  </a:cubicBezTo>
                  <a:cubicBezTo>
                    <a:pt x="14980" y="-1783"/>
                    <a:pt x="14581" y="5533"/>
                    <a:pt x="12479" y="8277"/>
                  </a:cubicBezTo>
                  <a:cubicBezTo>
                    <a:pt x="9482" y="12189"/>
                    <a:pt x="-1306" y="3585"/>
                    <a:pt x="132" y="14502"/>
                  </a:cubicBezTo>
                  <a:cubicBezTo>
                    <a:pt x="480" y="17144"/>
                    <a:pt x="2194" y="17829"/>
                    <a:pt x="4047" y="18311"/>
                  </a:cubicBezTo>
                  <a:cubicBezTo>
                    <a:pt x="5711" y="18743"/>
                    <a:pt x="7680" y="19717"/>
                    <a:pt x="9720" y="19763"/>
                  </a:cubicBezTo>
                  <a:close/>
                </a:path>
              </a:pathLst>
            </a:custGeom>
            <a:solidFill>
              <a:srgbClr val="0096FF">
                <a:alpha val="70000"/>
              </a:srgbClr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4" name="Shape 244"/>
            <p:cNvSpPr/>
            <p:nvPr/>
          </p:nvSpPr>
          <p:spPr>
            <a:xfrm>
              <a:off x="5617987" y="2923968"/>
              <a:ext cx="943067" cy="764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8" h="21254" extrusionOk="0">
                  <a:moveTo>
                    <a:pt x="9750" y="9"/>
                  </a:moveTo>
                  <a:cubicBezTo>
                    <a:pt x="8109" y="-79"/>
                    <a:pt x="6505" y="522"/>
                    <a:pt x="5122" y="1637"/>
                  </a:cubicBezTo>
                  <a:cubicBezTo>
                    <a:pt x="3768" y="2730"/>
                    <a:pt x="2632" y="4326"/>
                    <a:pt x="2204" y="6376"/>
                  </a:cubicBezTo>
                  <a:cubicBezTo>
                    <a:pt x="1871" y="7975"/>
                    <a:pt x="2034" y="9675"/>
                    <a:pt x="1713" y="11261"/>
                  </a:cubicBezTo>
                  <a:cubicBezTo>
                    <a:pt x="1373" y="12945"/>
                    <a:pt x="521" y="14387"/>
                    <a:pt x="160" y="16054"/>
                  </a:cubicBezTo>
                  <a:cubicBezTo>
                    <a:pt x="-353" y="18425"/>
                    <a:pt x="394" y="21521"/>
                    <a:pt x="2068" y="21236"/>
                  </a:cubicBezTo>
                  <a:cubicBezTo>
                    <a:pt x="3240" y="21037"/>
                    <a:pt x="4148" y="20200"/>
                    <a:pt x="5107" y="19319"/>
                  </a:cubicBezTo>
                  <a:cubicBezTo>
                    <a:pt x="5991" y="18508"/>
                    <a:pt x="7003" y="17983"/>
                    <a:pt x="7989" y="17407"/>
                  </a:cubicBezTo>
                  <a:cubicBezTo>
                    <a:pt x="8983" y="16826"/>
                    <a:pt x="9957" y="16188"/>
                    <a:pt x="10967" y="15656"/>
                  </a:cubicBezTo>
                  <a:cubicBezTo>
                    <a:pt x="11781" y="15226"/>
                    <a:pt x="12615" y="14867"/>
                    <a:pt x="13461" y="14557"/>
                  </a:cubicBezTo>
                  <a:cubicBezTo>
                    <a:pt x="14110" y="14319"/>
                    <a:pt x="14766" y="14110"/>
                    <a:pt x="15428" y="13935"/>
                  </a:cubicBezTo>
                  <a:cubicBezTo>
                    <a:pt x="15944" y="13798"/>
                    <a:pt x="16463" y="13681"/>
                    <a:pt x="16982" y="13565"/>
                  </a:cubicBezTo>
                  <a:cubicBezTo>
                    <a:pt x="17589" y="13428"/>
                    <a:pt x="18197" y="13292"/>
                    <a:pt x="18792" y="13088"/>
                  </a:cubicBezTo>
                  <a:cubicBezTo>
                    <a:pt x="19290" y="12917"/>
                    <a:pt x="19787" y="12693"/>
                    <a:pt x="20190" y="12250"/>
                  </a:cubicBezTo>
                  <a:cubicBezTo>
                    <a:pt x="21159" y="11185"/>
                    <a:pt x="21247" y="9353"/>
                    <a:pt x="20839" y="7753"/>
                  </a:cubicBezTo>
                  <a:cubicBezTo>
                    <a:pt x="20459" y="6264"/>
                    <a:pt x="19775" y="4955"/>
                    <a:pt x="19073" y="3678"/>
                  </a:cubicBezTo>
                  <a:cubicBezTo>
                    <a:pt x="18401" y="2453"/>
                    <a:pt x="17630" y="1224"/>
                    <a:pt x="16496" y="899"/>
                  </a:cubicBezTo>
                  <a:cubicBezTo>
                    <a:pt x="15931" y="737"/>
                    <a:pt x="15365" y="836"/>
                    <a:pt x="14790" y="850"/>
                  </a:cubicBezTo>
                  <a:cubicBezTo>
                    <a:pt x="14088" y="868"/>
                    <a:pt x="13373" y="749"/>
                    <a:pt x="12679" y="590"/>
                  </a:cubicBezTo>
                  <a:cubicBezTo>
                    <a:pt x="11705" y="367"/>
                    <a:pt x="10739" y="62"/>
                    <a:pt x="9750" y="9"/>
                  </a:cubicBezTo>
                  <a:close/>
                </a:path>
              </a:pathLst>
            </a:custGeom>
            <a:solidFill>
              <a:srgbClr val="0096FF">
                <a:alpha val="70000"/>
              </a:srgbClr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5" name="Shape 245"/>
            <p:cNvSpPr/>
            <p:nvPr/>
          </p:nvSpPr>
          <p:spPr>
            <a:xfrm>
              <a:off x="3568012" y="1020919"/>
              <a:ext cx="201138" cy="177231"/>
            </a:xfrm>
            <a:prstGeom prst="ellipse">
              <a:avLst/>
            </a:prstGeom>
            <a:solidFill>
              <a:srgbClr val="0096FF">
                <a:alpha val="70000"/>
              </a:srgbClr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6" name="Shape 246"/>
            <p:cNvSpPr/>
            <p:nvPr/>
          </p:nvSpPr>
          <p:spPr>
            <a:xfrm>
              <a:off x="1804992" y="1290187"/>
              <a:ext cx="289934" cy="761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6" h="21227" extrusionOk="0">
                  <a:moveTo>
                    <a:pt x="2514" y="48"/>
                  </a:moveTo>
                  <a:cubicBezTo>
                    <a:pt x="5320" y="-234"/>
                    <a:pt x="6562" y="775"/>
                    <a:pt x="6971" y="2036"/>
                  </a:cubicBezTo>
                  <a:cubicBezTo>
                    <a:pt x="7363" y="3249"/>
                    <a:pt x="8647" y="4694"/>
                    <a:pt x="9037" y="6225"/>
                  </a:cubicBezTo>
                  <a:cubicBezTo>
                    <a:pt x="9515" y="8099"/>
                    <a:pt x="10554" y="9951"/>
                    <a:pt x="9778" y="11813"/>
                  </a:cubicBezTo>
                  <a:cubicBezTo>
                    <a:pt x="8957" y="13782"/>
                    <a:pt x="6161" y="15745"/>
                    <a:pt x="8148" y="17615"/>
                  </a:cubicBezTo>
                  <a:cubicBezTo>
                    <a:pt x="9029" y="18444"/>
                    <a:pt x="10895" y="19111"/>
                    <a:pt x="13179" y="19047"/>
                  </a:cubicBezTo>
                  <a:cubicBezTo>
                    <a:pt x="16527" y="18953"/>
                    <a:pt x="20898" y="17881"/>
                    <a:pt x="21304" y="19209"/>
                  </a:cubicBezTo>
                  <a:cubicBezTo>
                    <a:pt x="21430" y="19620"/>
                    <a:pt x="20583" y="19925"/>
                    <a:pt x="19682" y="20172"/>
                  </a:cubicBezTo>
                  <a:cubicBezTo>
                    <a:pt x="18349" y="20539"/>
                    <a:pt x="16810" y="20956"/>
                    <a:pt x="15019" y="21117"/>
                  </a:cubicBezTo>
                  <a:cubicBezTo>
                    <a:pt x="12253" y="21366"/>
                    <a:pt x="9436" y="21169"/>
                    <a:pt x="6830" y="20781"/>
                  </a:cubicBezTo>
                  <a:cubicBezTo>
                    <a:pt x="3958" y="20353"/>
                    <a:pt x="1177" y="19619"/>
                    <a:pt x="562" y="18405"/>
                  </a:cubicBezTo>
                  <a:cubicBezTo>
                    <a:pt x="174" y="17639"/>
                    <a:pt x="940" y="16882"/>
                    <a:pt x="1528" y="16138"/>
                  </a:cubicBezTo>
                  <a:cubicBezTo>
                    <a:pt x="2631" y="14743"/>
                    <a:pt x="3190" y="13294"/>
                    <a:pt x="3135" y="11838"/>
                  </a:cubicBezTo>
                  <a:lnTo>
                    <a:pt x="2815" y="7624"/>
                  </a:lnTo>
                  <a:cubicBezTo>
                    <a:pt x="2038" y="6713"/>
                    <a:pt x="1389" y="5787"/>
                    <a:pt x="872" y="4850"/>
                  </a:cubicBezTo>
                  <a:cubicBezTo>
                    <a:pt x="285" y="3787"/>
                    <a:pt x="-170" y="2706"/>
                    <a:pt x="62" y="1622"/>
                  </a:cubicBezTo>
                  <a:cubicBezTo>
                    <a:pt x="210" y="931"/>
                    <a:pt x="835" y="217"/>
                    <a:pt x="2514" y="48"/>
                  </a:cubicBezTo>
                  <a:close/>
                </a:path>
              </a:pathLst>
            </a:custGeom>
            <a:solidFill>
              <a:srgbClr val="0096FF">
                <a:alpha val="70000"/>
              </a:srgbClr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7" name="Shape 247"/>
            <p:cNvSpPr/>
            <p:nvPr/>
          </p:nvSpPr>
          <p:spPr>
            <a:xfrm>
              <a:off x="4809769" y="2175472"/>
              <a:ext cx="301275" cy="198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9" h="19930" extrusionOk="0">
                  <a:moveTo>
                    <a:pt x="14377" y="2805"/>
                  </a:moveTo>
                  <a:cubicBezTo>
                    <a:pt x="11981" y="544"/>
                    <a:pt x="8937" y="2275"/>
                    <a:pt x="6260" y="1177"/>
                  </a:cubicBezTo>
                  <a:cubicBezTo>
                    <a:pt x="3517" y="52"/>
                    <a:pt x="417" y="-1214"/>
                    <a:pt x="34" y="2316"/>
                  </a:cubicBezTo>
                  <a:cubicBezTo>
                    <a:pt x="-304" y="5425"/>
                    <a:pt x="1926" y="5983"/>
                    <a:pt x="4084" y="6704"/>
                  </a:cubicBezTo>
                  <a:cubicBezTo>
                    <a:pt x="5759" y="7263"/>
                    <a:pt x="7316" y="8946"/>
                    <a:pt x="8814" y="10477"/>
                  </a:cubicBezTo>
                  <a:cubicBezTo>
                    <a:pt x="10848" y="12556"/>
                    <a:pt x="13379" y="14350"/>
                    <a:pt x="14964" y="16956"/>
                  </a:cubicBezTo>
                  <a:cubicBezTo>
                    <a:pt x="15986" y="18636"/>
                    <a:pt x="16810" y="20386"/>
                    <a:pt x="18354" y="19822"/>
                  </a:cubicBezTo>
                  <a:cubicBezTo>
                    <a:pt x="21296" y="18748"/>
                    <a:pt x="20018" y="12497"/>
                    <a:pt x="17184" y="7434"/>
                  </a:cubicBezTo>
                  <a:cubicBezTo>
                    <a:pt x="16283" y="5824"/>
                    <a:pt x="15564" y="3925"/>
                    <a:pt x="14377" y="2805"/>
                  </a:cubicBezTo>
                  <a:close/>
                </a:path>
              </a:pathLst>
            </a:custGeom>
            <a:solidFill>
              <a:srgbClr val="0096FF">
                <a:alpha val="70000"/>
              </a:srgbClr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8" name="Shape 248"/>
            <p:cNvSpPr/>
            <p:nvPr/>
          </p:nvSpPr>
          <p:spPr>
            <a:xfrm>
              <a:off x="5330054" y="2358619"/>
              <a:ext cx="316019" cy="453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43" h="20983" extrusionOk="0">
                  <a:moveTo>
                    <a:pt x="7745" y="63"/>
                  </a:moveTo>
                  <a:cubicBezTo>
                    <a:pt x="6424" y="-200"/>
                    <a:pt x="5167" y="408"/>
                    <a:pt x="4180" y="1123"/>
                  </a:cubicBezTo>
                  <a:cubicBezTo>
                    <a:pt x="1169" y="3306"/>
                    <a:pt x="-410" y="6326"/>
                    <a:pt x="91" y="9376"/>
                  </a:cubicBezTo>
                  <a:cubicBezTo>
                    <a:pt x="614" y="12556"/>
                    <a:pt x="3290" y="15263"/>
                    <a:pt x="6592" y="17417"/>
                  </a:cubicBezTo>
                  <a:cubicBezTo>
                    <a:pt x="7844" y="18234"/>
                    <a:pt x="9186" y="18977"/>
                    <a:pt x="10613" y="19629"/>
                  </a:cubicBezTo>
                  <a:cubicBezTo>
                    <a:pt x="12812" y="20633"/>
                    <a:pt x="15382" y="21400"/>
                    <a:pt x="17785" y="20733"/>
                  </a:cubicBezTo>
                  <a:cubicBezTo>
                    <a:pt x="18863" y="20433"/>
                    <a:pt x="19757" y="19849"/>
                    <a:pt x="20129" y="19065"/>
                  </a:cubicBezTo>
                  <a:cubicBezTo>
                    <a:pt x="21190" y="16831"/>
                    <a:pt x="18076" y="15094"/>
                    <a:pt x="15653" y="13390"/>
                  </a:cubicBezTo>
                  <a:cubicBezTo>
                    <a:pt x="14205" y="12371"/>
                    <a:pt x="13035" y="11163"/>
                    <a:pt x="12272" y="9813"/>
                  </a:cubicBezTo>
                  <a:cubicBezTo>
                    <a:pt x="11539" y="8517"/>
                    <a:pt x="11181" y="7134"/>
                    <a:pt x="10917" y="5747"/>
                  </a:cubicBezTo>
                  <a:cubicBezTo>
                    <a:pt x="10706" y="4640"/>
                    <a:pt x="10472" y="3471"/>
                    <a:pt x="10095" y="2383"/>
                  </a:cubicBezTo>
                  <a:cubicBezTo>
                    <a:pt x="9743" y="1371"/>
                    <a:pt x="9126" y="337"/>
                    <a:pt x="7745" y="63"/>
                  </a:cubicBezTo>
                  <a:close/>
                </a:path>
              </a:pathLst>
            </a:custGeom>
            <a:solidFill>
              <a:srgbClr val="0096FF">
                <a:alpha val="70000"/>
              </a:srgbClr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9" name="Shape 249"/>
            <p:cNvSpPr/>
            <p:nvPr/>
          </p:nvSpPr>
          <p:spPr>
            <a:xfrm rot="6678440">
              <a:off x="1837793" y="3427704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0" name="Shape 250"/>
            <p:cNvSpPr/>
            <p:nvPr/>
          </p:nvSpPr>
          <p:spPr>
            <a:xfrm rot="2452302">
              <a:off x="3999455" y="5762387"/>
              <a:ext cx="77907" cy="165633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1" name="Shape 251"/>
            <p:cNvSpPr/>
            <p:nvPr/>
          </p:nvSpPr>
          <p:spPr>
            <a:xfrm rot="780000">
              <a:off x="4141985" y="5808719"/>
              <a:ext cx="77907" cy="165632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2" name="Shape 252"/>
            <p:cNvSpPr/>
            <p:nvPr/>
          </p:nvSpPr>
          <p:spPr>
            <a:xfrm rot="3037806">
              <a:off x="3988915" y="5639286"/>
              <a:ext cx="77907" cy="165632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3" name="Shape 253"/>
            <p:cNvSpPr/>
            <p:nvPr/>
          </p:nvSpPr>
          <p:spPr>
            <a:xfrm rot="1500179">
              <a:off x="3850800" y="5922366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4" name="Shape 254"/>
            <p:cNvSpPr/>
            <p:nvPr/>
          </p:nvSpPr>
          <p:spPr>
            <a:xfrm rot="19355004">
              <a:off x="4233281" y="5733133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5" name="Shape 255"/>
            <p:cNvSpPr/>
            <p:nvPr/>
          </p:nvSpPr>
          <p:spPr>
            <a:xfrm rot="20798406">
              <a:off x="4227778" y="5974428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440" y="4082471"/>
            <a:ext cx="4590374" cy="2011997"/>
            <a:chOff x="3440" y="4082471"/>
            <a:chExt cx="4590374" cy="2011997"/>
          </a:xfrm>
        </p:grpSpPr>
        <p:grpSp>
          <p:nvGrpSpPr>
            <p:cNvPr id="275" name="Group 275"/>
            <p:cNvGrpSpPr/>
            <p:nvPr/>
          </p:nvGrpSpPr>
          <p:grpSpPr>
            <a:xfrm>
              <a:off x="3440" y="5063013"/>
              <a:ext cx="4590374" cy="1031455"/>
              <a:chOff x="0" y="0"/>
              <a:chExt cx="6528530" cy="1466957"/>
            </a:xfrm>
          </p:grpSpPr>
          <p:sp>
            <p:nvSpPr>
              <p:cNvPr id="272" name="Shape 272"/>
              <p:cNvSpPr/>
              <p:nvPr/>
            </p:nvSpPr>
            <p:spPr>
              <a:xfrm>
                <a:off x="0" y="0"/>
                <a:ext cx="2922918" cy="5268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just" defTabSz="410730" hangingPunct="0">
                  <a:defRPr sz="2400">
                    <a:latin typeface="Century Gothic"/>
                    <a:ea typeface="Century Gothic"/>
                    <a:cs typeface="Century Gothic"/>
                    <a:sym typeface="Century Gothic"/>
                  </a:defRPr>
                </a:pPr>
                <a:r>
                  <a:rPr lang="en-GB" sz="2400" b="1" kern="0" baseline="31999" dirty="0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 </a:t>
                </a:r>
                <a:r>
                  <a:rPr lang="en-GB" sz="2400" b="1" kern="0" dirty="0" smtClean="0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 </a:t>
                </a:r>
                <a:r>
                  <a:rPr sz="1700" b="1" kern="0" dirty="0" smtClean="0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C</a:t>
                </a:r>
                <a:r>
                  <a:rPr lang="en-GB" sz="1700" b="1" kern="0" dirty="0" smtClean="0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O</a:t>
                </a:r>
                <a:r>
                  <a:rPr sz="1700" b="1" kern="0" dirty="0" smtClean="0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S </a:t>
                </a:r>
                <a:r>
                  <a:rPr sz="1700" b="1" kern="0" dirty="0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diffusion</a:t>
                </a:r>
              </a:p>
            </p:txBody>
          </p:sp>
          <p:sp>
            <p:nvSpPr>
              <p:cNvPr id="273" name="Shape 273"/>
              <p:cNvSpPr/>
              <p:nvPr/>
            </p:nvSpPr>
            <p:spPr>
              <a:xfrm>
                <a:off x="584200" y="988198"/>
                <a:ext cx="5944330" cy="4787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just">
                  <a:defRPr sz="2400">
                    <a:latin typeface="Century Gothic"/>
                    <a:ea typeface="Century Gothic"/>
                    <a:cs typeface="Century Gothic"/>
                    <a:sym typeface="Century Gothic"/>
                  </a:defRPr>
                </a:lvl1pPr>
              </a:lstStyle>
              <a:p>
                <a:pPr defTabSz="410730" hangingPunct="0"/>
                <a:r>
                  <a:rPr sz="1600" kern="0" dirty="0">
                    <a:solidFill>
                      <a:srgbClr val="000000"/>
                    </a:solidFill>
                  </a:rPr>
                  <a:t>- limited if soil moisture is near saturation</a:t>
                </a:r>
              </a:p>
            </p:txBody>
          </p:sp>
          <p:sp>
            <p:nvSpPr>
              <p:cNvPr id="274" name="Shape 274"/>
              <p:cNvSpPr/>
              <p:nvPr/>
            </p:nvSpPr>
            <p:spPr>
              <a:xfrm>
                <a:off x="650092" y="484428"/>
                <a:ext cx="3845496" cy="4960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just">
                  <a:defRPr sz="2400">
                    <a:latin typeface="Century Gothic"/>
                    <a:ea typeface="Century Gothic"/>
                    <a:cs typeface="Century Gothic"/>
                    <a:sym typeface="Century Gothic"/>
                  </a:defRPr>
                </a:lvl1pPr>
              </a:lstStyle>
              <a:p>
                <a:pPr defTabSz="410730" hangingPunct="0"/>
                <a:r>
                  <a:rPr sz="1600" kern="0" dirty="0">
                    <a:solidFill>
                      <a:srgbClr val="000000"/>
                    </a:solidFill>
                  </a:rPr>
                  <a:t>- depends on soil structure</a:t>
                </a:r>
              </a:p>
            </p:txBody>
          </p:sp>
        </p:grpSp>
        <p:pic>
          <p:nvPicPr>
            <p:cNvPr id="291" name="Picture 290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720948" y="4082471"/>
              <a:ext cx="1479306" cy="1226757"/>
            </a:xfrm>
            <a:prstGeom prst="rect">
              <a:avLst/>
            </a:prstGeom>
            <a:effectLst/>
          </p:spPr>
        </p:pic>
      </p:grpSp>
      <p:grpSp>
        <p:nvGrpSpPr>
          <p:cNvPr id="94" name="Group 271"/>
          <p:cNvGrpSpPr/>
          <p:nvPr/>
        </p:nvGrpSpPr>
        <p:grpSpPr>
          <a:xfrm>
            <a:off x="5462265" y="3904487"/>
            <a:ext cx="3971059" cy="2807937"/>
            <a:chOff x="-246009" y="-64711"/>
            <a:chExt cx="5647726" cy="3993509"/>
          </a:xfrm>
        </p:grpSpPr>
        <p:sp>
          <p:nvSpPr>
            <p:cNvPr id="95" name="Shape 267"/>
            <p:cNvSpPr/>
            <p:nvPr/>
          </p:nvSpPr>
          <p:spPr>
            <a:xfrm>
              <a:off x="0" y="2463673"/>
              <a:ext cx="2880615" cy="5268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2400" b="1"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r>
                <a:rPr lang="en-GB" sz="1700" b="1" kern="0" dirty="0" smtClean="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</a:t>
              </a:r>
              <a:r>
                <a:rPr sz="1700" b="1" kern="0" dirty="0" smtClean="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 </a:t>
              </a:r>
              <a:r>
                <a:rPr sz="1700" b="1" kern="0" dirty="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hydrolysis</a:t>
              </a:r>
            </a:p>
          </p:txBody>
        </p:sp>
        <p:sp>
          <p:nvSpPr>
            <p:cNvPr id="96" name="Shape 268"/>
            <p:cNvSpPr/>
            <p:nvPr/>
          </p:nvSpPr>
          <p:spPr>
            <a:xfrm>
              <a:off x="590776" y="3450039"/>
              <a:ext cx="4810941" cy="4787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sz="2400"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 defTabSz="410730" hangingPunct="0"/>
              <a:r>
                <a:rPr sz="1600" kern="0" dirty="0">
                  <a:solidFill>
                    <a:srgbClr val="000000"/>
                  </a:solidFill>
                </a:rPr>
                <a:t>- limited if soil moisture is low</a:t>
              </a:r>
            </a:p>
          </p:txBody>
        </p:sp>
        <p:sp>
          <p:nvSpPr>
            <p:cNvPr id="97" name="Shape 269"/>
            <p:cNvSpPr/>
            <p:nvPr/>
          </p:nvSpPr>
          <p:spPr>
            <a:xfrm>
              <a:off x="-246009" y="2941645"/>
              <a:ext cx="4541413" cy="496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just">
                <a:defRPr sz="2400"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 defTabSz="410730" hangingPunct="0"/>
              <a:r>
                <a:rPr sz="1600" kern="0" dirty="0">
                  <a:solidFill>
                    <a:srgbClr val="000000"/>
                  </a:solidFill>
                </a:rPr>
                <a:t>- enhanced by </a:t>
              </a:r>
              <a:r>
                <a:rPr lang="en-GB" sz="1600" kern="0" dirty="0" smtClean="0">
                  <a:solidFill>
                    <a:srgbClr val="000000"/>
                  </a:solidFill>
                </a:rPr>
                <a:t>the enzyme </a:t>
              </a:r>
              <a:r>
                <a:rPr sz="1600" kern="0" dirty="0" smtClean="0">
                  <a:solidFill>
                    <a:srgbClr val="000000"/>
                  </a:solidFill>
                </a:rPr>
                <a:t>CA</a:t>
              </a:r>
              <a:endParaRPr sz="1600" kern="0" dirty="0">
                <a:solidFill>
                  <a:srgbClr val="000000"/>
                </a:solidFill>
              </a:endParaRPr>
            </a:p>
          </p:txBody>
        </p:sp>
        <p:pic>
          <p:nvPicPr>
            <p:cNvPr id="98" name="Picture 97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54212" y="-64711"/>
              <a:ext cx="2860669" cy="2797565"/>
            </a:xfrm>
            <a:prstGeom prst="rect">
              <a:avLst/>
            </a:prstGeom>
            <a:effectLst/>
          </p:spPr>
        </p:pic>
      </p:grpSp>
      <p:sp>
        <p:nvSpPr>
          <p:cNvPr id="99" name="Shape 284"/>
          <p:cNvSpPr/>
          <p:nvPr/>
        </p:nvSpPr>
        <p:spPr>
          <a:xfrm rot="2226964">
            <a:off x="7848084" y="4085354"/>
            <a:ext cx="422885" cy="349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5" tIns="35715" rIns="35715" bIns="35715" anchor="ctr">
            <a:spAutoFit/>
          </a:bodyPr>
          <a:lstStyle>
            <a:lvl1pPr>
              <a:defRPr sz="2000" b="1">
                <a:solidFill>
                  <a:srgbClr val="FF26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algn="ctr" defTabSz="410730" hangingPunct="0"/>
            <a:r>
              <a:rPr sz="1800" kern="0" dirty="0" smtClean="0"/>
              <a:t>CA</a:t>
            </a:r>
            <a:endParaRPr kern="0" dirty="0"/>
          </a:p>
        </p:txBody>
      </p:sp>
      <p:grpSp>
        <p:nvGrpSpPr>
          <p:cNvPr id="2" name="Group 1"/>
          <p:cNvGrpSpPr/>
          <p:nvPr/>
        </p:nvGrpSpPr>
        <p:grpSpPr>
          <a:xfrm>
            <a:off x="99609" y="829763"/>
            <a:ext cx="4143285" cy="1746272"/>
            <a:chOff x="99609" y="829763"/>
            <a:chExt cx="4143285" cy="1746272"/>
          </a:xfrm>
        </p:grpSpPr>
        <p:pic>
          <p:nvPicPr>
            <p:cNvPr id="285" name="Picture 284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29288" y="1378972"/>
              <a:ext cx="2604269" cy="1197063"/>
            </a:xfrm>
            <a:prstGeom prst="rect">
              <a:avLst/>
            </a:prstGeom>
            <a:effectLst/>
          </p:spPr>
        </p:pic>
        <p:sp>
          <p:nvSpPr>
            <p:cNvPr id="257" name="Shape 257"/>
            <p:cNvSpPr/>
            <p:nvPr/>
          </p:nvSpPr>
          <p:spPr>
            <a:xfrm>
              <a:off x="99609" y="829763"/>
              <a:ext cx="2245630" cy="3660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2400" b="1"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r>
                <a:rPr sz="1600" b="1" kern="0" dirty="0" smtClean="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r>
                <a:rPr sz="1700" b="1" kern="0" dirty="0" smtClean="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</a:t>
              </a:r>
              <a:r>
                <a:rPr lang="en-GB" sz="1700" b="1" kern="0" dirty="0" smtClean="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O</a:t>
              </a:r>
              <a:r>
                <a:rPr sz="1700" b="1" kern="0" dirty="0" smtClean="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 </a:t>
              </a:r>
              <a:r>
                <a:rPr sz="1700" b="1" kern="0" dirty="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uptake</a:t>
              </a:r>
            </a:p>
          </p:txBody>
        </p:sp>
        <p:sp>
          <p:nvSpPr>
            <p:cNvPr id="258" name="Shape 258"/>
            <p:cNvSpPr/>
            <p:nvPr/>
          </p:nvSpPr>
          <p:spPr>
            <a:xfrm>
              <a:off x="511340" y="1177953"/>
              <a:ext cx="3731554" cy="3366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sz="2400"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 defTabSz="410730" hangingPunct="0"/>
              <a:r>
                <a:rPr sz="1600" kern="0" dirty="0">
                  <a:solidFill>
                    <a:srgbClr val="000000"/>
                  </a:solidFill>
                </a:rPr>
                <a:t>- optimum with soil moisture</a:t>
              </a:r>
            </a:p>
          </p:txBody>
        </p:sp>
      </p:grpSp>
      <p:sp>
        <p:nvSpPr>
          <p:cNvPr id="100" name="Shape 259"/>
          <p:cNvSpPr/>
          <p:nvPr/>
        </p:nvSpPr>
        <p:spPr>
          <a:xfrm>
            <a:off x="511340" y="2276781"/>
            <a:ext cx="3009929" cy="86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Autofit/>
          </a:bodyPr>
          <a:lstStyle>
            <a:lvl1pPr algn="l"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defTabSz="410730" hangingPunct="0"/>
            <a:r>
              <a:rPr sz="1600" kern="0" dirty="0">
                <a:solidFill>
                  <a:srgbClr val="000000"/>
                </a:solidFill>
              </a:rPr>
              <a:t>- varies with </a:t>
            </a:r>
            <a:r>
              <a:rPr lang="en-GB" sz="1600" kern="0" dirty="0" smtClean="0">
                <a:solidFill>
                  <a:srgbClr val="000000"/>
                </a:solidFill>
              </a:rPr>
              <a:t>temperature</a:t>
            </a:r>
            <a:endParaRPr sz="160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0308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/>
        </p:nvSpPr>
        <p:spPr>
          <a:xfrm>
            <a:off x="-36797" y="98059"/>
            <a:ext cx="9217595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5" tIns="35715" rIns="35715" bIns="35715" anchor="ctr">
            <a:spAutoFit/>
          </a:bodyPr>
          <a:lstStyle/>
          <a:p>
            <a:pPr algn="ctr" defTabSz="410730" hangingPunct="0">
              <a:defRPr sz="36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sz="2500" kern="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do we know about soil-atmosphere </a:t>
            </a:r>
            <a:r>
              <a:rPr lang="en-GB" sz="2500" kern="0" dirty="0" smtClean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</a:t>
            </a:r>
            <a:r>
              <a:rPr sz="2500" kern="0" dirty="0" smtClean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OS </a:t>
            </a:r>
            <a:r>
              <a:rPr sz="2500" kern="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fluxes</a:t>
            </a:r>
            <a:r>
              <a:rPr sz="25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</p:txBody>
      </p:sp>
      <p:grpSp>
        <p:nvGrpSpPr>
          <p:cNvPr id="256" name="Group 256"/>
          <p:cNvGrpSpPr/>
          <p:nvPr/>
        </p:nvGrpSpPr>
        <p:grpSpPr>
          <a:xfrm rot="900000">
            <a:off x="1837065" y="1244098"/>
            <a:ext cx="5469873" cy="4787099"/>
            <a:chOff x="0" y="0"/>
            <a:chExt cx="7779374" cy="6808318"/>
          </a:xfrm>
        </p:grpSpPr>
        <p:sp>
          <p:nvSpPr>
            <p:cNvPr id="177" name="Shape 177"/>
            <p:cNvSpPr/>
            <p:nvPr/>
          </p:nvSpPr>
          <p:spPr>
            <a:xfrm>
              <a:off x="3780274" y="13953"/>
              <a:ext cx="2123696" cy="2176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3" h="18662" extrusionOk="0">
                  <a:moveTo>
                    <a:pt x="5508" y="193"/>
                  </a:moveTo>
                  <a:cubicBezTo>
                    <a:pt x="3233" y="722"/>
                    <a:pt x="1500" y="2339"/>
                    <a:pt x="636" y="4319"/>
                  </a:cubicBezTo>
                  <a:cubicBezTo>
                    <a:pt x="-364" y="6613"/>
                    <a:pt x="-116" y="9165"/>
                    <a:pt x="907" y="11452"/>
                  </a:cubicBezTo>
                  <a:cubicBezTo>
                    <a:pt x="4745" y="20031"/>
                    <a:pt x="16408" y="20921"/>
                    <a:pt x="19542" y="14298"/>
                  </a:cubicBezTo>
                  <a:cubicBezTo>
                    <a:pt x="21236" y="10717"/>
                    <a:pt x="18691" y="6954"/>
                    <a:pt x="15549" y="4076"/>
                  </a:cubicBezTo>
                  <a:cubicBezTo>
                    <a:pt x="12773" y="1532"/>
                    <a:pt x="9262" y="-679"/>
                    <a:pt x="5508" y="193"/>
                  </a:cubicBezTo>
                  <a:close/>
                </a:path>
              </a:pathLst>
            </a:custGeom>
            <a:solidFill>
              <a:srgbClr val="0096FF">
                <a:alpha val="3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8" name="Shape 178"/>
            <p:cNvSpPr/>
            <p:nvPr/>
          </p:nvSpPr>
          <p:spPr>
            <a:xfrm>
              <a:off x="5490812" y="1361466"/>
              <a:ext cx="2146697" cy="1563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9" h="19081" extrusionOk="0">
                  <a:moveTo>
                    <a:pt x="8642" y="1973"/>
                  </a:moveTo>
                  <a:cubicBezTo>
                    <a:pt x="6791" y="3636"/>
                    <a:pt x="5672" y="6264"/>
                    <a:pt x="3797" y="7930"/>
                  </a:cubicBezTo>
                  <a:cubicBezTo>
                    <a:pt x="2489" y="9091"/>
                    <a:pt x="801" y="9830"/>
                    <a:pt x="215" y="11671"/>
                  </a:cubicBezTo>
                  <a:cubicBezTo>
                    <a:pt x="-256" y="13150"/>
                    <a:pt x="79" y="14593"/>
                    <a:pt x="917" y="15800"/>
                  </a:cubicBezTo>
                  <a:cubicBezTo>
                    <a:pt x="2052" y="17436"/>
                    <a:pt x="3904" y="18228"/>
                    <a:pt x="5781" y="18622"/>
                  </a:cubicBezTo>
                  <a:cubicBezTo>
                    <a:pt x="10693" y="19652"/>
                    <a:pt x="15954" y="19216"/>
                    <a:pt x="19130" y="14488"/>
                  </a:cubicBezTo>
                  <a:cubicBezTo>
                    <a:pt x="20656" y="12215"/>
                    <a:pt x="21344" y="9205"/>
                    <a:pt x="20672" y="6382"/>
                  </a:cubicBezTo>
                  <a:cubicBezTo>
                    <a:pt x="19201" y="207"/>
                    <a:pt x="13006" y="-1948"/>
                    <a:pt x="8642" y="1973"/>
                  </a:cubicBezTo>
                  <a:close/>
                </a:path>
              </a:pathLst>
            </a:custGeom>
            <a:solidFill>
              <a:srgbClr val="0096FF">
                <a:alpha val="3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9" name="Shape 179"/>
            <p:cNvSpPr/>
            <p:nvPr/>
          </p:nvSpPr>
          <p:spPr>
            <a:xfrm>
              <a:off x="5161163" y="3436946"/>
              <a:ext cx="2618212" cy="1889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7" h="19420" extrusionOk="0">
                  <a:moveTo>
                    <a:pt x="14761" y="460"/>
                  </a:moveTo>
                  <a:cubicBezTo>
                    <a:pt x="10974" y="-874"/>
                    <a:pt x="7057" y="838"/>
                    <a:pt x="3802" y="3741"/>
                  </a:cubicBezTo>
                  <a:cubicBezTo>
                    <a:pt x="1326" y="5950"/>
                    <a:pt x="-708" y="9317"/>
                    <a:pt x="235" y="12813"/>
                  </a:cubicBezTo>
                  <a:cubicBezTo>
                    <a:pt x="787" y="14863"/>
                    <a:pt x="2275" y="16088"/>
                    <a:pt x="3779" y="17023"/>
                  </a:cubicBezTo>
                  <a:cubicBezTo>
                    <a:pt x="9013" y="20280"/>
                    <a:pt x="15329" y="20726"/>
                    <a:pt x="18841" y="15143"/>
                  </a:cubicBezTo>
                  <a:cubicBezTo>
                    <a:pt x="20320" y="12792"/>
                    <a:pt x="20892" y="9650"/>
                    <a:pt x="20186" y="6756"/>
                  </a:cubicBezTo>
                  <a:cubicBezTo>
                    <a:pt x="19404" y="3554"/>
                    <a:pt x="17253" y="1339"/>
                    <a:pt x="14761" y="460"/>
                  </a:cubicBezTo>
                  <a:close/>
                </a:path>
              </a:pathLst>
            </a:custGeom>
            <a:solidFill>
              <a:srgbClr val="0096FF">
                <a:alpha val="3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0" name="Shape 180"/>
            <p:cNvSpPr/>
            <p:nvPr/>
          </p:nvSpPr>
          <p:spPr>
            <a:xfrm>
              <a:off x="4359350" y="5086484"/>
              <a:ext cx="1617980" cy="1721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3" h="21483" extrusionOk="0">
                  <a:moveTo>
                    <a:pt x="7563" y="8"/>
                  </a:moveTo>
                  <a:cubicBezTo>
                    <a:pt x="5790" y="93"/>
                    <a:pt x="4226" y="834"/>
                    <a:pt x="2998" y="1993"/>
                  </a:cubicBezTo>
                  <a:cubicBezTo>
                    <a:pt x="1789" y="3135"/>
                    <a:pt x="914" y="4680"/>
                    <a:pt x="443" y="6344"/>
                  </a:cubicBezTo>
                  <a:cubicBezTo>
                    <a:pt x="-593" y="10012"/>
                    <a:pt x="206" y="13947"/>
                    <a:pt x="2641" y="16944"/>
                  </a:cubicBezTo>
                  <a:cubicBezTo>
                    <a:pt x="5163" y="20046"/>
                    <a:pt x="8769" y="21564"/>
                    <a:pt x="12141" y="21480"/>
                  </a:cubicBezTo>
                  <a:cubicBezTo>
                    <a:pt x="15987" y="21383"/>
                    <a:pt x="19442" y="19241"/>
                    <a:pt x="20586" y="15491"/>
                  </a:cubicBezTo>
                  <a:cubicBezTo>
                    <a:pt x="21007" y="14112"/>
                    <a:pt x="21005" y="12677"/>
                    <a:pt x="20517" y="11325"/>
                  </a:cubicBezTo>
                  <a:cubicBezTo>
                    <a:pt x="19756" y="9216"/>
                    <a:pt x="17899" y="7659"/>
                    <a:pt x="16288" y="6034"/>
                  </a:cubicBezTo>
                  <a:cubicBezTo>
                    <a:pt x="14082" y="3809"/>
                    <a:pt x="12502" y="1411"/>
                    <a:pt x="10070" y="421"/>
                  </a:cubicBezTo>
                  <a:cubicBezTo>
                    <a:pt x="9274" y="97"/>
                    <a:pt x="8472" y="-36"/>
                    <a:pt x="7563" y="8"/>
                  </a:cubicBezTo>
                  <a:close/>
                </a:path>
              </a:pathLst>
            </a:custGeom>
            <a:solidFill>
              <a:srgbClr val="0096FF">
                <a:alpha val="3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1" name="Shape 181"/>
            <p:cNvSpPr/>
            <p:nvPr/>
          </p:nvSpPr>
          <p:spPr>
            <a:xfrm>
              <a:off x="2116650" y="4030362"/>
              <a:ext cx="2361058" cy="22039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9" h="19563" extrusionOk="0">
                  <a:moveTo>
                    <a:pt x="12663" y="2"/>
                  </a:moveTo>
                  <a:cubicBezTo>
                    <a:pt x="9922" y="29"/>
                    <a:pt x="7103" y="202"/>
                    <a:pt x="4754" y="1676"/>
                  </a:cubicBezTo>
                  <a:cubicBezTo>
                    <a:pt x="1585" y="3665"/>
                    <a:pt x="17" y="7447"/>
                    <a:pt x="1" y="11322"/>
                  </a:cubicBezTo>
                  <a:cubicBezTo>
                    <a:pt x="-10" y="13865"/>
                    <a:pt x="685" y="16445"/>
                    <a:pt x="2580" y="18031"/>
                  </a:cubicBezTo>
                  <a:cubicBezTo>
                    <a:pt x="6822" y="21583"/>
                    <a:pt x="12774" y="18476"/>
                    <a:pt x="16715" y="13642"/>
                  </a:cubicBezTo>
                  <a:cubicBezTo>
                    <a:pt x="19915" y="9716"/>
                    <a:pt x="21590" y="4377"/>
                    <a:pt x="18263" y="1422"/>
                  </a:cubicBezTo>
                  <a:cubicBezTo>
                    <a:pt x="16751" y="80"/>
                    <a:pt x="14654" y="-17"/>
                    <a:pt x="12663" y="2"/>
                  </a:cubicBezTo>
                  <a:close/>
                </a:path>
              </a:pathLst>
            </a:custGeom>
            <a:solidFill>
              <a:srgbClr val="0096FF">
                <a:alpha val="3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2" name="Shape 182"/>
            <p:cNvSpPr/>
            <p:nvPr/>
          </p:nvSpPr>
          <p:spPr>
            <a:xfrm>
              <a:off x="4030695" y="2199102"/>
              <a:ext cx="1611907" cy="1657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2" h="18430" extrusionOk="0">
                  <a:moveTo>
                    <a:pt x="7342" y="24"/>
                  </a:moveTo>
                  <a:cubicBezTo>
                    <a:pt x="3963" y="288"/>
                    <a:pt x="1481" y="2674"/>
                    <a:pt x="494" y="5501"/>
                  </a:cubicBezTo>
                  <a:cubicBezTo>
                    <a:pt x="-613" y="8669"/>
                    <a:pt x="162" y="12088"/>
                    <a:pt x="2608" y="14641"/>
                  </a:cubicBezTo>
                  <a:cubicBezTo>
                    <a:pt x="9024" y="21337"/>
                    <a:pt x="20601" y="18470"/>
                    <a:pt x="20879" y="11412"/>
                  </a:cubicBezTo>
                  <a:cubicBezTo>
                    <a:pt x="20987" y="8661"/>
                    <a:pt x="18709" y="6445"/>
                    <a:pt x="16502" y="4423"/>
                  </a:cubicBezTo>
                  <a:cubicBezTo>
                    <a:pt x="13959" y="2092"/>
                    <a:pt x="11029" y="-263"/>
                    <a:pt x="7342" y="24"/>
                  </a:cubicBezTo>
                  <a:close/>
                </a:path>
              </a:pathLst>
            </a:custGeom>
            <a:solidFill>
              <a:srgbClr val="0096FF">
                <a:alpha val="3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3" name="Shape 183"/>
            <p:cNvSpPr/>
            <p:nvPr/>
          </p:nvSpPr>
          <p:spPr>
            <a:xfrm>
              <a:off x="1529306" y="1562842"/>
              <a:ext cx="2335192" cy="2043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65" h="21004" extrusionOk="0">
                  <a:moveTo>
                    <a:pt x="12696" y="12"/>
                  </a:moveTo>
                  <a:cubicBezTo>
                    <a:pt x="9749" y="-188"/>
                    <a:pt x="7264" y="2182"/>
                    <a:pt x="4967" y="4479"/>
                  </a:cubicBezTo>
                  <a:cubicBezTo>
                    <a:pt x="1937" y="7509"/>
                    <a:pt x="-990" y="11437"/>
                    <a:pt x="322" y="15688"/>
                  </a:cubicBezTo>
                  <a:cubicBezTo>
                    <a:pt x="1212" y="18573"/>
                    <a:pt x="3742" y="19848"/>
                    <a:pt x="6230" y="20482"/>
                  </a:cubicBezTo>
                  <a:cubicBezTo>
                    <a:pt x="9879" y="21412"/>
                    <a:pt x="13820" y="21318"/>
                    <a:pt x="16656" y="18385"/>
                  </a:cubicBezTo>
                  <a:cubicBezTo>
                    <a:pt x="20033" y="14892"/>
                    <a:pt x="20610" y="8771"/>
                    <a:pt x="18169" y="4184"/>
                  </a:cubicBezTo>
                  <a:cubicBezTo>
                    <a:pt x="16923" y="1842"/>
                    <a:pt x="14955" y="165"/>
                    <a:pt x="12696" y="12"/>
                  </a:cubicBezTo>
                  <a:close/>
                </a:path>
              </a:pathLst>
            </a:custGeom>
            <a:solidFill>
              <a:srgbClr val="0096FF">
                <a:alpha val="3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4" name="Shape 184"/>
            <p:cNvSpPr/>
            <p:nvPr/>
          </p:nvSpPr>
          <p:spPr>
            <a:xfrm>
              <a:off x="2284277" y="-1"/>
              <a:ext cx="1485090" cy="150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6" h="18631" extrusionOk="0">
                  <a:moveTo>
                    <a:pt x="8992" y="387"/>
                  </a:moveTo>
                  <a:cubicBezTo>
                    <a:pt x="5725" y="1294"/>
                    <a:pt x="3393" y="3719"/>
                    <a:pt x="1777" y="6415"/>
                  </a:cubicBezTo>
                  <a:cubicBezTo>
                    <a:pt x="-335" y="9941"/>
                    <a:pt x="-980" y="14279"/>
                    <a:pt x="2178" y="16838"/>
                  </a:cubicBezTo>
                  <a:cubicBezTo>
                    <a:pt x="6587" y="20411"/>
                    <a:pt x="12912" y="18184"/>
                    <a:pt x="17049" y="14204"/>
                  </a:cubicBezTo>
                  <a:cubicBezTo>
                    <a:pt x="18941" y="12384"/>
                    <a:pt x="20620" y="10153"/>
                    <a:pt x="20596" y="7344"/>
                  </a:cubicBezTo>
                  <a:cubicBezTo>
                    <a:pt x="20553" y="2236"/>
                    <a:pt x="14668" y="-1189"/>
                    <a:pt x="8992" y="387"/>
                  </a:cubicBezTo>
                  <a:close/>
                </a:path>
              </a:pathLst>
            </a:custGeom>
            <a:solidFill>
              <a:srgbClr val="0096FF">
                <a:alpha val="3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5" name="Shape 185"/>
            <p:cNvSpPr/>
            <p:nvPr/>
          </p:nvSpPr>
          <p:spPr>
            <a:xfrm>
              <a:off x="-1" y="1030899"/>
              <a:ext cx="1850023" cy="1667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1" h="18258" extrusionOk="0">
                  <a:moveTo>
                    <a:pt x="6497" y="1337"/>
                  </a:moveTo>
                  <a:cubicBezTo>
                    <a:pt x="4025" y="2519"/>
                    <a:pt x="1820" y="4325"/>
                    <a:pt x="714" y="6868"/>
                  </a:cubicBezTo>
                  <a:cubicBezTo>
                    <a:pt x="-671" y="10053"/>
                    <a:pt x="-25" y="13791"/>
                    <a:pt x="2500" y="16099"/>
                  </a:cubicBezTo>
                  <a:cubicBezTo>
                    <a:pt x="7002" y="20214"/>
                    <a:pt x="14005" y="18075"/>
                    <a:pt x="18113" y="12812"/>
                  </a:cubicBezTo>
                  <a:cubicBezTo>
                    <a:pt x="19761" y="10700"/>
                    <a:pt x="20929" y="8104"/>
                    <a:pt x="20295" y="5505"/>
                  </a:cubicBezTo>
                  <a:cubicBezTo>
                    <a:pt x="18970" y="71"/>
                    <a:pt x="12189" y="-1386"/>
                    <a:pt x="6497" y="1337"/>
                  </a:cubicBezTo>
                  <a:close/>
                </a:path>
              </a:pathLst>
            </a:custGeom>
            <a:solidFill>
              <a:srgbClr val="0096FF">
                <a:alpha val="3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6" name="Shape 186"/>
            <p:cNvSpPr/>
            <p:nvPr/>
          </p:nvSpPr>
          <p:spPr>
            <a:xfrm>
              <a:off x="312518" y="3513638"/>
              <a:ext cx="1936626" cy="1587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2" h="20050" extrusionOk="0">
                  <a:moveTo>
                    <a:pt x="9188" y="764"/>
                  </a:moveTo>
                  <a:cubicBezTo>
                    <a:pt x="6638" y="1871"/>
                    <a:pt x="4443" y="4003"/>
                    <a:pt x="2656" y="6598"/>
                  </a:cubicBezTo>
                  <a:cubicBezTo>
                    <a:pt x="223" y="10130"/>
                    <a:pt x="-1095" y="14984"/>
                    <a:pt x="1164" y="18104"/>
                  </a:cubicBezTo>
                  <a:cubicBezTo>
                    <a:pt x="3523" y="21362"/>
                    <a:pt x="7411" y="19858"/>
                    <a:pt x="10814" y="18422"/>
                  </a:cubicBezTo>
                  <a:cubicBezTo>
                    <a:pt x="13798" y="17163"/>
                    <a:pt x="17057" y="15862"/>
                    <a:pt x="19031" y="13011"/>
                  </a:cubicBezTo>
                  <a:cubicBezTo>
                    <a:pt x="19971" y="11653"/>
                    <a:pt x="20505" y="10078"/>
                    <a:pt x="20470" y="8166"/>
                  </a:cubicBezTo>
                  <a:cubicBezTo>
                    <a:pt x="20403" y="4447"/>
                    <a:pt x="18372" y="1755"/>
                    <a:pt x="15738" y="617"/>
                  </a:cubicBezTo>
                  <a:cubicBezTo>
                    <a:pt x="13799" y="-219"/>
                    <a:pt x="11495" y="-238"/>
                    <a:pt x="9188" y="764"/>
                  </a:cubicBezTo>
                  <a:close/>
                </a:path>
              </a:pathLst>
            </a:custGeom>
            <a:solidFill>
              <a:srgbClr val="0096FF">
                <a:alpha val="3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7" name="Shape 187"/>
            <p:cNvSpPr/>
            <p:nvPr/>
          </p:nvSpPr>
          <p:spPr>
            <a:xfrm rot="20963262">
              <a:off x="3850897" y="2199172"/>
              <a:ext cx="77907" cy="165633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8" name="Shape 188"/>
            <p:cNvSpPr/>
            <p:nvPr/>
          </p:nvSpPr>
          <p:spPr>
            <a:xfrm rot="1200000">
              <a:off x="4132767" y="2125436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9" name="Shape 189"/>
            <p:cNvSpPr/>
            <p:nvPr/>
          </p:nvSpPr>
          <p:spPr>
            <a:xfrm rot="18540000">
              <a:off x="3581450" y="1190548"/>
              <a:ext cx="77907" cy="165633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0" name="Shape 190"/>
            <p:cNvSpPr/>
            <p:nvPr/>
          </p:nvSpPr>
          <p:spPr>
            <a:xfrm rot="780000">
              <a:off x="3727839" y="1192296"/>
              <a:ext cx="77907" cy="165633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1" name="Shape 191"/>
            <p:cNvSpPr/>
            <p:nvPr/>
          </p:nvSpPr>
          <p:spPr>
            <a:xfrm rot="780000">
              <a:off x="3796128" y="248573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2" name="Shape 192"/>
            <p:cNvSpPr/>
            <p:nvPr/>
          </p:nvSpPr>
          <p:spPr>
            <a:xfrm rot="1820167">
              <a:off x="3990683" y="2182873"/>
              <a:ext cx="77907" cy="165633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3" name="Shape 193"/>
            <p:cNvSpPr/>
            <p:nvPr/>
          </p:nvSpPr>
          <p:spPr>
            <a:xfrm rot="3626561">
              <a:off x="1935106" y="1085877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4" name="Shape 194"/>
            <p:cNvSpPr/>
            <p:nvPr/>
          </p:nvSpPr>
          <p:spPr>
            <a:xfrm rot="1200000">
              <a:off x="3643041" y="1379579"/>
              <a:ext cx="77907" cy="165633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5" name="Shape 195"/>
            <p:cNvSpPr/>
            <p:nvPr/>
          </p:nvSpPr>
          <p:spPr>
            <a:xfrm rot="1780723">
              <a:off x="4128951" y="2299509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6" name="Shape 196"/>
            <p:cNvSpPr/>
            <p:nvPr/>
          </p:nvSpPr>
          <p:spPr>
            <a:xfrm rot="7514267">
              <a:off x="2031503" y="3579743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7" name="Shape 197"/>
            <p:cNvSpPr/>
            <p:nvPr/>
          </p:nvSpPr>
          <p:spPr>
            <a:xfrm rot="6269769">
              <a:off x="2113027" y="3498166"/>
              <a:ext cx="77907" cy="165633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8" name="Shape 198"/>
            <p:cNvSpPr/>
            <p:nvPr/>
          </p:nvSpPr>
          <p:spPr>
            <a:xfrm rot="20604380">
              <a:off x="2096798" y="858664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9" name="Shape 199"/>
            <p:cNvSpPr/>
            <p:nvPr/>
          </p:nvSpPr>
          <p:spPr>
            <a:xfrm rot="21166309">
              <a:off x="1733381" y="997399"/>
              <a:ext cx="77906" cy="165633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0" name="Shape 200"/>
            <p:cNvSpPr/>
            <p:nvPr/>
          </p:nvSpPr>
          <p:spPr>
            <a:xfrm rot="18540000">
              <a:off x="1610233" y="972924"/>
              <a:ext cx="77907" cy="165633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1" name="Shape 201"/>
            <p:cNvSpPr/>
            <p:nvPr/>
          </p:nvSpPr>
          <p:spPr>
            <a:xfrm rot="780000">
              <a:off x="1839386" y="943919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2" name="Shape 202"/>
            <p:cNvSpPr/>
            <p:nvPr/>
          </p:nvSpPr>
          <p:spPr>
            <a:xfrm rot="780000">
              <a:off x="1949867" y="765190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3" name="Shape 203"/>
            <p:cNvSpPr/>
            <p:nvPr/>
          </p:nvSpPr>
          <p:spPr>
            <a:xfrm rot="1320000">
              <a:off x="1813211" y="1107477"/>
              <a:ext cx="74753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4" name="Shape 204"/>
            <p:cNvSpPr/>
            <p:nvPr/>
          </p:nvSpPr>
          <p:spPr>
            <a:xfrm rot="19420126">
              <a:off x="1959718" y="952832"/>
              <a:ext cx="77907" cy="165632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5" name="Shape 205"/>
            <p:cNvSpPr/>
            <p:nvPr/>
          </p:nvSpPr>
          <p:spPr>
            <a:xfrm rot="19860000">
              <a:off x="1702305" y="1143924"/>
              <a:ext cx="77907" cy="165633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6" name="Shape 206"/>
            <p:cNvSpPr/>
            <p:nvPr/>
          </p:nvSpPr>
          <p:spPr>
            <a:xfrm rot="180000">
              <a:off x="2185167" y="972924"/>
              <a:ext cx="77907" cy="165633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7" name="Shape 207"/>
            <p:cNvSpPr/>
            <p:nvPr/>
          </p:nvSpPr>
          <p:spPr>
            <a:xfrm rot="20760000">
              <a:off x="2076810" y="1012843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8" name="Shape 208"/>
            <p:cNvSpPr/>
            <p:nvPr/>
          </p:nvSpPr>
          <p:spPr>
            <a:xfrm>
              <a:off x="2315164" y="30887"/>
              <a:ext cx="1423310" cy="1444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6" h="18631" extrusionOk="0">
                  <a:moveTo>
                    <a:pt x="8992" y="387"/>
                  </a:moveTo>
                  <a:cubicBezTo>
                    <a:pt x="5725" y="1294"/>
                    <a:pt x="3393" y="3719"/>
                    <a:pt x="1777" y="6415"/>
                  </a:cubicBezTo>
                  <a:cubicBezTo>
                    <a:pt x="-335" y="9941"/>
                    <a:pt x="-980" y="14279"/>
                    <a:pt x="2178" y="16838"/>
                  </a:cubicBezTo>
                  <a:cubicBezTo>
                    <a:pt x="6587" y="20411"/>
                    <a:pt x="12912" y="18184"/>
                    <a:pt x="17049" y="14204"/>
                  </a:cubicBezTo>
                  <a:cubicBezTo>
                    <a:pt x="18941" y="12384"/>
                    <a:pt x="20620" y="10153"/>
                    <a:pt x="20596" y="7344"/>
                  </a:cubicBezTo>
                  <a:cubicBezTo>
                    <a:pt x="20553" y="2236"/>
                    <a:pt x="14668" y="-1189"/>
                    <a:pt x="8992" y="387"/>
                  </a:cubicBezTo>
                  <a:close/>
                </a:path>
              </a:pathLst>
            </a:custGeom>
            <a:solidFill>
              <a:srgbClr val="945200">
                <a:alpha val="6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9" name="Shape 209"/>
            <p:cNvSpPr/>
            <p:nvPr/>
          </p:nvSpPr>
          <p:spPr>
            <a:xfrm>
              <a:off x="3808531" y="39595"/>
              <a:ext cx="2055451" cy="2114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3" h="18662" extrusionOk="0">
                  <a:moveTo>
                    <a:pt x="5508" y="193"/>
                  </a:moveTo>
                  <a:cubicBezTo>
                    <a:pt x="3233" y="722"/>
                    <a:pt x="1500" y="2339"/>
                    <a:pt x="636" y="4319"/>
                  </a:cubicBezTo>
                  <a:cubicBezTo>
                    <a:pt x="-364" y="6613"/>
                    <a:pt x="-116" y="9165"/>
                    <a:pt x="907" y="11452"/>
                  </a:cubicBezTo>
                  <a:cubicBezTo>
                    <a:pt x="4745" y="20031"/>
                    <a:pt x="16408" y="20921"/>
                    <a:pt x="19542" y="14298"/>
                  </a:cubicBezTo>
                  <a:cubicBezTo>
                    <a:pt x="21236" y="10717"/>
                    <a:pt x="18691" y="6954"/>
                    <a:pt x="15549" y="4076"/>
                  </a:cubicBezTo>
                  <a:cubicBezTo>
                    <a:pt x="12773" y="1532"/>
                    <a:pt x="9262" y="-679"/>
                    <a:pt x="5508" y="193"/>
                  </a:cubicBezTo>
                  <a:close/>
                </a:path>
              </a:pathLst>
            </a:custGeom>
            <a:solidFill>
              <a:srgbClr val="945200">
                <a:alpha val="6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0" name="Shape 210"/>
            <p:cNvSpPr/>
            <p:nvPr/>
          </p:nvSpPr>
          <p:spPr>
            <a:xfrm>
              <a:off x="1565684" y="1595039"/>
              <a:ext cx="2273416" cy="1964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65" h="21004" extrusionOk="0">
                  <a:moveTo>
                    <a:pt x="12696" y="12"/>
                  </a:moveTo>
                  <a:cubicBezTo>
                    <a:pt x="9749" y="-188"/>
                    <a:pt x="7264" y="2182"/>
                    <a:pt x="4967" y="4479"/>
                  </a:cubicBezTo>
                  <a:cubicBezTo>
                    <a:pt x="1937" y="7509"/>
                    <a:pt x="-990" y="11437"/>
                    <a:pt x="322" y="15688"/>
                  </a:cubicBezTo>
                  <a:cubicBezTo>
                    <a:pt x="1212" y="18573"/>
                    <a:pt x="3742" y="19848"/>
                    <a:pt x="6230" y="20482"/>
                  </a:cubicBezTo>
                  <a:cubicBezTo>
                    <a:pt x="9879" y="21412"/>
                    <a:pt x="13820" y="21318"/>
                    <a:pt x="16656" y="18385"/>
                  </a:cubicBezTo>
                  <a:cubicBezTo>
                    <a:pt x="20033" y="14892"/>
                    <a:pt x="20610" y="8771"/>
                    <a:pt x="18169" y="4184"/>
                  </a:cubicBezTo>
                  <a:cubicBezTo>
                    <a:pt x="16923" y="1842"/>
                    <a:pt x="14955" y="165"/>
                    <a:pt x="12696" y="12"/>
                  </a:cubicBezTo>
                  <a:close/>
                </a:path>
              </a:pathLst>
            </a:custGeom>
            <a:solidFill>
              <a:srgbClr val="945200">
                <a:alpha val="6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1" name="Shape 211"/>
            <p:cNvSpPr/>
            <p:nvPr/>
          </p:nvSpPr>
          <p:spPr>
            <a:xfrm>
              <a:off x="4068755" y="2238781"/>
              <a:ext cx="1535498" cy="1582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8" h="18362" extrusionOk="0">
                  <a:moveTo>
                    <a:pt x="7283" y="21"/>
                  </a:moveTo>
                  <a:cubicBezTo>
                    <a:pt x="3923" y="271"/>
                    <a:pt x="1455" y="2639"/>
                    <a:pt x="481" y="5444"/>
                  </a:cubicBezTo>
                  <a:cubicBezTo>
                    <a:pt x="-607" y="8580"/>
                    <a:pt x="174" y="11956"/>
                    <a:pt x="2581" y="14495"/>
                  </a:cubicBezTo>
                  <a:cubicBezTo>
                    <a:pt x="9079" y="21349"/>
                    <a:pt x="20830" y="18353"/>
                    <a:pt x="20947" y="11272"/>
                  </a:cubicBezTo>
                  <a:cubicBezTo>
                    <a:pt x="20993" y="8523"/>
                    <a:pt x="18622" y="6370"/>
                    <a:pt x="16380" y="4377"/>
                  </a:cubicBezTo>
                  <a:cubicBezTo>
                    <a:pt x="13824" y="2104"/>
                    <a:pt x="10942" y="-251"/>
                    <a:pt x="7283" y="21"/>
                  </a:cubicBezTo>
                  <a:close/>
                </a:path>
              </a:pathLst>
            </a:custGeom>
            <a:solidFill>
              <a:srgbClr val="945200">
                <a:alpha val="6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2" name="Shape 212"/>
            <p:cNvSpPr/>
            <p:nvPr/>
          </p:nvSpPr>
          <p:spPr>
            <a:xfrm>
              <a:off x="5525508" y="1402732"/>
              <a:ext cx="2075066" cy="1490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89" h="18964" extrusionOk="0">
                  <a:moveTo>
                    <a:pt x="8619" y="2099"/>
                  </a:moveTo>
                  <a:cubicBezTo>
                    <a:pt x="6772" y="3841"/>
                    <a:pt x="5607" y="6570"/>
                    <a:pt x="3672" y="8198"/>
                  </a:cubicBezTo>
                  <a:cubicBezTo>
                    <a:pt x="2327" y="9329"/>
                    <a:pt x="597" y="10034"/>
                    <a:pt x="128" y="12009"/>
                  </a:cubicBezTo>
                  <a:cubicBezTo>
                    <a:pt x="-635" y="15227"/>
                    <a:pt x="2139" y="17639"/>
                    <a:pt x="5199" y="18376"/>
                  </a:cubicBezTo>
                  <a:cubicBezTo>
                    <a:pt x="10024" y="19538"/>
                    <a:pt x="15254" y="19290"/>
                    <a:pt x="18557" y="14752"/>
                  </a:cubicBezTo>
                  <a:cubicBezTo>
                    <a:pt x="20138" y="12578"/>
                    <a:pt x="20965" y="9592"/>
                    <a:pt x="20423" y="6694"/>
                  </a:cubicBezTo>
                  <a:cubicBezTo>
                    <a:pt x="19213" y="217"/>
                    <a:pt x="13029" y="-2062"/>
                    <a:pt x="8619" y="2099"/>
                  </a:cubicBezTo>
                  <a:close/>
                </a:path>
              </a:pathLst>
            </a:custGeom>
            <a:solidFill>
              <a:srgbClr val="945200">
                <a:alpha val="6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3" name="Shape 213"/>
            <p:cNvSpPr/>
            <p:nvPr/>
          </p:nvSpPr>
          <p:spPr>
            <a:xfrm>
              <a:off x="5206891" y="3467864"/>
              <a:ext cx="2526751" cy="1828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7" h="19420" extrusionOk="0">
                  <a:moveTo>
                    <a:pt x="14761" y="460"/>
                  </a:moveTo>
                  <a:cubicBezTo>
                    <a:pt x="10974" y="-874"/>
                    <a:pt x="7057" y="838"/>
                    <a:pt x="3802" y="3741"/>
                  </a:cubicBezTo>
                  <a:cubicBezTo>
                    <a:pt x="1326" y="5950"/>
                    <a:pt x="-708" y="9317"/>
                    <a:pt x="235" y="12813"/>
                  </a:cubicBezTo>
                  <a:cubicBezTo>
                    <a:pt x="787" y="14863"/>
                    <a:pt x="2275" y="16088"/>
                    <a:pt x="3779" y="17023"/>
                  </a:cubicBezTo>
                  <a:cubicBezTo>
                    <a:pt x="9013" y="20280"/>
                    <a:pt x="15329" y="20726"/>
                    <a:pt x="18841" y="15143"/>
                  </a:cubicBezTo>
                  <a:cubicBezTo>
                    <a:pt x="20320" y="12792"/>
                    <a:pt x="20892" y="9650"/>
                    <a:pt x="20186" y="6756"/>
                  </a:cubicBezTo>
                  <a:cubicBezTo>
                    <a:pt x="19404" y="3554"/>
                    <a:pt x="17253" y="1339"/>
                    <a:pt x="14761" y="460"/>
                  </a:cubicBezTo>
                  <a:close/>
                </a:path>
              </a:pathLst>
            </a:custGeom>
            <a:solidFill>
              <a:srgbClr val="945200">
                <a:alpha val="6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4" name="Shape 214"/>
            <p:cNvSpPr/>
            <p:nvPr/>
          </p:nvSpPr>
          <p:spPr>
            <a:xfrm>
              <a:off x="2162981" y="4061261"/>
              <a:ext cx="2268607" cy="2126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9" h="19563" extrusionOk="0">
                  <a:moveTo>
                    <a:pt x="12663" y="2"/>
                  </a:moveTo>
                  <a:cubicBezTo>
                    <a:pt x="9922" y="29"/>
                    <a:pt x="7103" y="202"/>
                    <a:pt x="4754" y="1676"/>
                  </a:cubicBezTo>
                  <a:cubicBezTo>
                    <a:pt x="1585" y="3665"/>
                    <a:pt x="17" y="7447"/>
                    <a:pt x="1" y="11322"/>
                  </a:cubicBezTo>
                  <a:cubicBezTo>
                    <a:pt x="-10" y="13865"/>
                    <a:pt x="685" y="16445"/>
                    <a:pt x="2580" y="18031"/>
                  </a:cubicBezTo>
                  <a:cubicBezTo>
                    <a:pt x="6822" y="21583"/>
                    <a:pt x="12774" y="18476"/>
                    <a:pt x="16715" y="13642"/>
                  </a:cubicBezTo>
                  <a:cubicBezTo>
                    <a:pt x="19915" y="9716"/>
                    <a:pt x="21590" y="4377"/>
                    <a:pt x="18263" y="1422"/>
                  </a:cubicBezTo>
                  <a:cubicBezTo>
                    <a:pt x="16751" y="80"/>
                    <a:pt x="14654" y="-17"/>
                    <a:pt x="12663" y="2"/>
                  </a:cubicBezTo>
                  <a:close/>
                </a:path>
              </a:pathLst>
            </a:custGeom>
            <a:solidFill>
              <a:srgbClr val="945200">
                <a:alpha val="6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5" name="Shape 215"/>
            <p:cNvSpPr/>
            <p:nvPr/>
          </p:nvSpPr>
          <p:spPr>
            <a:xfrm>
              <a:off x="4394289" y="5118490"/>
              <a:ext cx="1536235" cy="1648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9" h="18009" extrusionOk="0">
                  <a:moveTo>
                    <a:pt x="6940" y="15"/>
                  </a:moveTo>
                  <a:cubicBezTo>
                    <a:pt x="3671" y="192"/>
                    <a:pt x="1293" y="2514"/>
                    <a:pt x="414" y="5252"/>
                  </a:cubicBezTo>
                  <a:cubicBezTo>
                    <a:pt x="-554" y="8269"/>
                    <a:pt x="200" y="11508"/>
                    <a:pt x="2429" y="13992"/>
                  </a:cubicBezTo>
                  <a:cubicBezTo>
                    <a:pt x="9058" y="21380"/>
                    <a:pt x="21046" y="17529"/>
                    <a:pt x="20051" y="10880"/>
                  </a:cubicBezTo>
                  <a:cubicBezTo>
                    <a:pt x="19773" y="9019"/>
                    <a:pt x="18305" y="7466"/>
                    <a:pt x="16714" y="6150"/>
                  </a:cubicBezTo>
                  <a:cubicBezTo>
                    <a:pt x="12179" y="2397"/>
                    <a:pt x="11288" y="-220"/>
                    <a:pt x="6940" y="15"/>
                  </a:cubicBezTo>
                  <a:close/>
                </a:path>
              </a:pathLst>
            </a:custGeom>
            <a:solidFill>
              <a:srgbClr val="945200">
                <a:alpha val="6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6" name="Shape 216"/>
            <p:cNvSpPr/>
            <p:nvPr/>
          </p:nvSpPr>
          <p:spPr>
            <a:xfrm>
              <a:off x="381658" y="3583509"/>
              <a:ext cx="1821078" cy="1470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59" h="18485" extrusionOk="0">
                  <a:moveTo>
                    <a:pt x="7317" y="1531"/>
                  </a:moveTo>
                  <a:cubicBezTo>
                    <a:pt x="4999" y="2895"/>
                    <a:pt x="3084" y="4964"/>
                    <a:pt x="1661" y="7405"/>
                  </a:cubicBezTo>
                  <a:cubicBezTo>
                    <a:pt x="-373" y="10893"/>
                    <a:pt x="-838" y="15423"/>
                    <a:pt x="1975" y="17562"/>
                  </a:cubicBezTo>
                  <a:cubicBezTo>
                    <a:pt x="4493" y="19476"/>
                    <a:pt x="7553" y="18001"/>
                    <a:pt x="10338" y="16847"/>
                  </a:cubicBezTo>
                  <a:cubicBezTo>
                    <a:pt x="14999" y="14914"/>
                    <a:pt x="20567" y="12969"/>
                    <a:pt x="20658" y="7447"/>
                  </a:cubicBezTo>
                  <a:cubicBezTo>
                    <a:pt x="20762" y="1129"/>
                    <a:pt x="13524" y="-2124"/>
                    <a:pt x="7317" y="1531"/>
                  </a:cubicBezTo>
                  <a:close/>
                </a:path>
              </a:pathLst>
            </a:custGeom>
            <a:solidFill>
              <a:srgbClr val="945200">
                <a:alpha val="6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7" name="Shape 217"/>
            <p:cNvSpPr/>
            <p:nvPr/>
          </p:nvSpPr>
          <p:spPr>
            <a:xfrm>
              <a:off x="42471" y="1073441"/>
              <a:ext cx="1765079" cy="1582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1" h="18258" extrusionOk="0">
                  <a:moveTo>
                    <a:pt x="6497" y="1337"/>
                  </a:moveTo>
                  <a:cubicBezTo>
                    <a:pt x="4025" y="2519"/>
                    <a:pt x="1820" y="4325"/>
                    <a:pt x="714" y="6868"/>
                  </a:cubicBezTo>
                  <a:cubicBezTo>
                    <a:pt x="-671" y="10053"/>
                    <a:pt x="-25" y="13791"/>
                    <a:pt x="2500" y="16099"/>
                  </a:cubicBezTo>
                  <a:cubicBezTo>
                    <a:pt x="7002" y="20214"/>
                    <a:pt x="14005" y="18075"/>
                    <a:pt x="18113" y="12812"/>
                  </a:cubicBezTo>
                  <a:cubicBezTo>
                    <a:pt x="19761" y="10700"/>
                    <a:pt x="20929" y="8104"/>
                    <a:pt x="20295" y="5505"/>
                  </a:cubicBezTo>
                  <a:cubicBezTo>
                    <a:pt x="18970" y="71"/>
                    <a:pt x="12189" y="-1386"/>
                    <a:pt x="6497" y="1337"/>
                  </a:cubicBezTo>
                  <a:close/>
                </a:path>
              </a:pathLst>
            </a:custGeom>
            <a:solidFill>
              <a:srgbClr val="945200">
                <a:alpha val="6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8" name="Shape 218"/>
            <p:cNvSpPr/>
            <p:nvPr/>
          </p:nvSpPr>
          <p:spPr>
            <a:xfrm>
              <a:off x="1699218" y="3578198"/>
              <a:ext cx="1595461" cy="1527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83" h="21173" extrusionOk="0">
                  <a:moveTo>
                    <a:pt x="9072" y="1"/>
                  </a:moveTo>
                  <a:cubicBezTo>
                    <a:pt x="9500" y="8"/>
                    <a:pt x="9924" y="81"/>
                    <a:pt x="10348" y="137"/>
                  </a:cubicBezTo>
                  <a:cubicBezTo>
                    <a:pt x="11156" y="244"/>
                    <a:pt x="11970" y="292"/>
                    <a:pt x="12784" y="320"/>
                  </a:cubicBezTo>
                  <a:cubicBezTo>
                    <a:pt x="13421" y="342"/>
                    <a:pt x="14060" y="352"/>
                    <a:pt x="14695" y="283"/>
                  </a:cubicBezTo>
                  <a:cubicBezTo>
                    <a:pt x="15298" y="218"/>
                    <a:pt x="15900" y="87"/>
                    <a:pt x="16505" y="149"/>
                  </a:cubicBezTo>
                  <a:cubicBezTo>
                    <a:pt x="17958" y="299"/>
                    <a:pt x="18863" y="1340"/>
                    <a:pt x="19560" y="2246"/>
                  </a:cubicBezTo>
                  <a:cubicBezTo>
                    <a:pt x="20619" y="3623"/>
                    <a:pt x="21056" y="5405"/>
                    <a:pt x="19886" y="6313"/>
                  </a:cubicBezTo>
                  <a:cubicBezTo>
                    <a:pt x="19406" y="6685"/>
                    <a:pt x="18779" y="6639"/>
                    <a:pt x="18190" y="6671"/>
                  </a:cubicBezTo>
                  <a:cubicBezTo>
                    <a:pt x="17183" y="6726"/>
                    <a:pt x="16213" y="7061"/>
                    <a:pt x="15272" y="7448"/>
                  </a:cubicBezTo>
                  <a:cubicBezTo>
                    <a:pt x="14504" y="7764"/>
                    <a:pt x="13755" y="8129"/>
                    <a:pt x="13028" y="8542"/>
                  </a:cubicBezTo>
                  <a:cubicBezTo>
                    <a:pt x="12199" y="9012"/>
                    <a:pt x="11404" y="9552"/>
                    <a:pt x="10718" y="10240"/>
                  </a:cubicBezTo>
                  <a:cubicBezTo>
                    <a:pt x="9712" y="11247"/>
                    <a:pt x="8643" y="12540"/>
                    <a:pt x="7795" y="14055"/>
                  </a:cubicBezTo>
                  <a:cubicBezTo>
                    <a:pt x="7378" y="14800"/>
                    <a:pt x="7024" y="15595"/>
                    <a:pt x="6693" y="16376"/>
                  </a:cubicBezTo>
                  <a:cubicBezTo>
                    <a:pt x="6418" y="17025"/>
                    <a:pt x="6162" y="17668"/>
                    <a:pt x="6030" y="18323"/>
                  </a:cubicBezTo>
                  <a:cubicBezTo>
                    <a:pt x="5856" y="19186"/>
                    <a:pt x="5864" y="20072"/>
                    <a:pt x="5409" y="20617"/>
                  </a:cubicBezTo>
                  <a:cubicBezTo>
                    <a:pt x="4615" y="21568"/>
                    <a:pt x="3274" y="21127"/>
                    <a:pt x="2084" y="20562"/>
                  </a:cubicBezTo>
                  <a:cubicBezTo>
                    <a:pt x="566" y="19841"/>
                    <a:pt x="-544" y="18423"/>
                    <a:pt x="281" y="17372"/>
                  </a:cubicBezTo>
                  <a:cubicBezTo>
                    <a:pt x="504" y="17088"/>
                    <a:pt x="823" y="16972"/>
                    <a:pt x="1136" y="16827"/>
                  </a:cubicBezTo>
                  <a:cubicBezTo>
                    <a:pt x="1379" y="16715"/>
                    <a:pt x="1621" y="16578"/>
                    <a:pt x="1850" y="16435"/>
                  </a:cubicBezTo>
                  <a:cubicBezTo>
                    <a:pt x="2220" y="16203"/>
                    <a:pt x="2575" y="15934"/>
                    <a:pt x="2930" y="15657"/>
                  </a:cubicBezTo>
                  <a:cubicBezTo>
                    <a:pt x="3492" y="15220"/>
                    <a:pt x="4068" y="14765"/>
                    <a:pt x="4578" y="14253"/>
                  </a:cubicBezTo>
                  <a:cubicBezTo>
                    <a:pt x="5627" y="13200"/>
                    <a:pt x="6372" y="11918"/>
                    <a:pt x="6779" y="10575"/>
                  </a:cubicBezTo>
                  <a:cubicBezTo>
                    <a:pt x="7012" y="9810"/>
                    <a:pt x="7144" y="9013"/>
                    <a:pt x="7164" y="8208"/>
                  </a:cubicBezTo>
                  <a:cubicBezTo>
                    <a:pt x="7177" y="7683"/>
                    <a:pt x="7143" y="7159"/>
                    <a:pt x="7067" y="6640"/>
                  </a:cubicBezTo>
                  <a:cubicBezTo>
                    <a:pt x="6996" y="6154"/>
                    <a:pt x="6889" y="5671"/>
                    <a:pt x="6687" y="5229"/>
                  </a:cubicBezTo>
                  <a:cubicBezTo>
                    <a:pt x="6391" y="4577"/>
                    <a:pt x="5900" y="4025"/>
                    <a:pt x="5762" y="3312"/>
                  </a:cubicBezTo>
                  <a:cubicBezTo>
                    <a:pt x="5406" y="1472"/>
                    <a:pt x="7101" y="-32"/>
                    <a:pt x="9072" y="1"/>
                  </a:cubicBezTo>
                  <a:close/>
                </a:path>
              </a:pathLst>
            </a:custGeom>
            <a:solidFill>
              <a:srgbClr val="0096FF">
                <a:alpha val="7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9" name="Shape 219"/>
            <p:cNvSpPr/>
            <p:nvPr/>
          </p:nvSpPr>
          <p:spPr>
            <a:xfrm>
              <a:off x="4087654" y="4207928"/>
              <a:ext cx="1655936" cy="1507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6" h="21345" extrusionOk="0">
                  <a:moveTo>
                    <a:pt x="4482" y="10084"/>
                  </a:moveTo>
                  <a:cubicBezTo>
                    <a:pt x="4175" y="11173"/>
                    <a:pt x="3813" y="12242"/>
                    <a:pt x="3378" y="13275"/>
                  </a:cubicBezTo>
                  <a:cubicBezTo>
                    <a:pt x="3080" y="13984"/>
                    <a:pt x="2749" y="14675"/>
                    <a:pt x="2378" y="15341"/>
                  </a:cubicBezTo>
                  <a:cubicBezTo>
                    <a:pt x="1969" y="16078"/>
                    <a:pt x="1515" y="16785"/>
                    <a:pt x="1138" y="17543"/>
                  </a:cubicBezTo>
                  <a:cubicBezTo>
                    <a:pt x="986" y="17849"/>
                    <a:pt x="843" y="18177"/>
                    <a:pt x="637" y="18439"/>
                  </a:cubicBezTo>
                  <a:cubicBezTo>
                    <a:pt x="430" y="18700"/>
                    <a:pt x="169" y="18899"/>
                    <a:pt x="58" y="19231"/>
                  </a:cubicBezTo>
                  <a:cubicBezTo>
                    <a:pt x="-190" y="19971"/>
                    <a:pt x="395" y="20668"/>
                    <a:pt x="1108" y="21028"/>
                  </a:cubicBezTo>
                  <a:cubicBezTo>
                    <a:pt x="1978" y="21467"/>
                    <a:pt x="3021" y="21523"/>
                    <a:pt x="3562" y="20721"/>
                  </a:cubicBezTo>
                  <a:cubicBezTo>
                    <a:pt x="3821" y="20339"/>
                    <a:pt x="3863" y="19845"/>
                    <a:pt x="3965" y="19383"/>
                  </a:cubicBezTo>
                  <a:cubicBezTo>
                    <a:pt x="4054" y="18983"/>
                    <a:pt x="4192" y="18600"/>
                    <a:pt x="4336" y="18221"/>
                  </a:cubicBezTo>
                  <a:cubicBezTo>
                    <a:pt x="4614" y="17491"/>
                    <a:pt x="4915" y="16769"/>
                    <a:pt x="5314" y="16111"/>
                  </a:cubicBezTo>
                  <a:cubicBezTo>
                    <a:pt x="5787" y="15332"/>
                    <a:pt x="6386" y="14660"/>
                    <a:pt x="7065" y="14101"/>
                  </a:cubicBezTo>
                  <a:cubicBezTo>
                    <a:pt x="7706" y="13573"/>
                    <a:pt x="8411" y="13150"/>
                    <a:pt x="9161" y="12848"/>
                  </a:cubicBezTo>
                  <a:cubicBezTo>
                    <a:pt x="9813" y="12587"/>
                    <a:pt x="10493" y="12419"/>
                    <a:pt x="11186" y="12392"/>
                  </a:cubicBezTo>
                  <a:cubicBezTo>
                    <a:pt x="11792" y="12368"/>
                    <a:pt x="12399" y="12454"/>
                    <a:pt x="12970" y="12680"/>
                  </a:cubicBezTo>
                  <a:cubicBezTo>
                    <a:pt x="13558" y="12913"/>
                    <a:pt x="14088" y="13287"/>
                    <a:pt x="14608" y="13670"/>
                  </a:cubicBezTo>
                  <a:cubicBezTo>
                    <a:pt x="15213" y="14117"/>
                    <a:pt x="15814" y="14584"/>
                    <a:pt x="16283" y="15201"/>
                  </a:cubicBezTo>
                  <a:cubicBezTo>
                    <a:pt x="16690" y="15737"/>
                    <a:pt x="16994" y="16381"/>
                    <a:pt x="17497" y="16804"/>
                  </a:cubicBezTo>
                  <a:cubicBezTo>
                    <a:pt x="18554" y="17694"/>
                    <a:pt x="20070" y="17429"/>
                    <a:pt x="20782" y="16192"/>
                  </a:cubicBezTo>
                  <a:cubicBezTo>
                    <a:pt x="21410" y="15100"/>
                    <a:pt x="21146" y="13666"/>
                    <a:pt x="20248" y="12809"/>
                  </a:cubicBezTo>
                  <a:cubicBezTo>
                    <a:pt x="19727" y="12311"/>
                    <a:pt x="19056" y="12083"/>
                    <a:pt x="18435" y="11760"/>
                  </a:cubicBezTo>
                  <a:cubicBezTo>
                    <a:pt x="17675" y="11365"/>
                    <a:pt x="16987" y="10823"/>
                    <a:pt x="16349" y="10219"/>
                  </a:cubicBezTo>
                  <a:cubicBezTo>
                    <a:pt x="15360" y="9284"/>
                    <a:pt x="14481" y="8184"/>
                    <a:pt x="14027" y="6832"/>
                  </a:cubicBezTo>
                  <a:cubicBezTo>
                    <a:pt x="13769" y="6061"/>
                    <a:pt x="13663" y="5239"/>
                    <a:pt x="13698" y="4418"/>
                  </a:cubicBezTo>
                  <a:cubicBezTo>
                    <a:pt x="13725" y="3781"/>
                    <a:pt x="13838" y="3151"/>
                    <a:pt x="13842" y="2513"/>
                  </a:cubicBezTo>
                  <a:cubicBezTo>
                    <a:pt x="13846" y="1896"/>
                    <a:pt x="13748" y="1281"/>
                    <a:pt x="13396" y="812"/>
                  </a:cubicBezTo>
                  <a:cubicBezTo>
                    <a:pt x="12781" y="-6"/>
                    <a:pt x="11689" y="-77"/>
                    <a:pt x="10657" y="49"/>
                  </a:cubicBezTo>
                  <a:cubicBezTo>
                    <a:pt x="8945" y="258"/>
                    <a:pt x="6931" y="629"/>
                    <a:pt x="5660" y="2419"/>
                  </a:cubicBezTo>
                  <a:cubicBezTo>
                    <a:pt x="5270" y="2968"/>
                    <a:pt x="4988" y="3609"/>
                    <a:pt x="4921" y="4305"/>
                  </a:cubicBezTo>
                  <a:cubicBezTo>
                    <a:pt x="4883" y="4700"/>
                    <a:pt x="4916" y="5098"/>
                    <a:pt x="4947" y="5494"/>
                  </a:cubicBezTo>
                  <a:cubicBezTo>
                    <a:pt x="4991" y="6064"/>
                    <a:pt x="5032" y="6635"/>
                    <a:pt x="5010" y="7207"/>
                  </a:cubicBezTo>
                  <a:cubicBezTo>
                    <a:pt x="4971" y="8189"/>
                    <a:pt x="4746" y="9146"/>
                    <a:pt x="4482" y="1008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0" name="Shape 220"/>
            <p:cNvSpPr/>
            <p:nvPr/>
          </p:nvSpPr>
          <p:spPr>
            <a:xfrm>
              <a:off x="1794037" y="1153495"/>
              <a:ext cx="872056" cy="898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1" h="20138" extrusionOk="0">
                  <a:moveTo>
                    <a:pt x="2" y="5193"/>
                  </a:moveTo>
                  <a:cubicBezTo>
                    <a:pt x="-69" y="2703"/>
                    <a:pt x="2988" y="1728"/>
                    <a:pt x="5684" y="915"/>
                  </a:cubicBezTo>
                  <a:cubicBezTo>
                    <a:pt x="8121" y="179"/>
                    <a:pt x="10842" y="-731"/>
                    <a:pt x="12515" y="959"/>
                  </a:cubicBezTo>
                  <a:cubicBezTo>
                    <a:pt x="12940" y="1388"/>
                    <a:pt x="13125" y="1951"/>
                    <a:pt x="13429" y="2465"/>
                  </a:cubicBezTo>
                  <a:cubicBezTo>
                    <a:pt x="13689" y="2904"/>
                    <a:pt x="14030" y="3299"/>
                    <a:pt x="14424" y="3630"/>
                  </a:cubicBezTo>
                  <a:cubicBezTo>
                    <a:pt x="15175" y="4260"/>
                    <a:pt x="15587" y="4851"/>
                    <a:pt x="16092" y="5256"/>
                  </a:cubicBezTo>
                  <a:cubicBezTo>
                    <a:pt x="16571" y="5639"/>
                    <a:pt x="17064" y="5888"/>
                    <a:pt x="17681" y="6219"/>
                  </a:cubicBezTo>
                  <a:cubicBezTo>
                    <a:pt x="18168" y="6480"/>
                    <a:pt x="18634" y="6792"/>
                    <a:pt x="19144" y="7001"/>
                  </a:cubicBezTo>
                  <a:cubicBezTo>
                    <a:pt x="19565" y="7172"/>
                    <a:pt x="20018" y="7281"/>
                    <a:pt x="20345" y="7589"/>
                  </a:cubicBezTo>
                  <a:cubicBezTo>
                    <a:pt x="21531" y="8705"/>
                    <a:pt x="20290" y="10448"/>
                    <a:pt x="18493" y="11498"/>
                  </a:cubicBezTo>
                  <a:cubicBezTo>
                    <a:pt x="16263" y="12803"/>
                    <a:pt x="14069" y="14141"/>
                    <a:pt x="12017" y="15647"/>
                  </a:cubicBezTo>
                  <a:cubicBezTo>
                    <a:pt x="11258" y="16204"/>
                    <a:pt x="10534" y="16767"/>
                    <a:pt x="9814" y="17346"/>
                  </a:cubicBezTo>
                  <a:cubicBezTo>
                    <a:pt x="8684" y="18255"/>
                    <a:pt x="7562" y="19227"/>
                    <a:pt x="6111" y="19770"/>
                  </a:cubicBezTo>
                  <a:cubicBezTo>
                    <a:pt x="3176" y="20869"/>
                    <a:pt x="61" y="19377"/>
                    <a:pt x="297" y="16964"/>
                  </a:cubicBezTo>
                  <a:cubicBezTo>
                    <a:pt x="348" y="16446"/>
                    <a:pt x="596" y="15990"/>
                    <a:pt x="790" y="15507"/>
                  </a:cubicBezTo>
                  <a:cubicBezTo>
                    <a:pt x="1076" y="14793"/>
                    <a:pt x="1233" y="14030"/>
                    <a:pt x="1305" y="13272"/>
                  </a:cubicBezTo>
                  <a:cubicBezTo>
                    <a:pt x="1415" y="12124"/>
                    <a:pt x="1336" y="10967"/>
                    <a:pt x="1214" y="9825"/>
                  </a:cubicBezTo>
                  <a:cubicBezTo>
                    <a:pt x="1127" y="9013"/>
                    <a:pt x="1016" y="8197"/>
                    <a:pt x="731" y="7425"/>
                  </a:cubicBezTo>
                  <a:cubicBezTo>
                    <a:pt x="454" y="6678"/>
                    <a:pt x="24" y="5988"/>
                    <a:pt x="2" y="519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1" name="Shape 221"/>
            <p:cNvSpPr/>
            <p:nvPr/>
          </p:nvSpPr>
          <p:spPr>
            <a:xfrm>
              <a:off x="3787888" y="2376975"/>
              <a:ext cx="325945" cy="684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9" h="20811" extrusionOk="0">
                  <a:moveTo>
                    <a:pt x="5351" y="2191"/>
                  </a:moveTo>
                  <a:cubicBezTo>
                    <a:pt x="7386" y="-125"/>
                    <a:pt x="13400" y="-659"/>
                    <a:pt x="17443" y="847"/>
                  </a:cubicBezTo>
                  <a:cubicBezTo>
                    <a:pt x="20180" y="1867"/>
                    <a:pt x="21176" y="3577"/>
                    <a:pt x="20724" y="5263"/>
                  </a:cubicBezTo>
                  <a:cubicBezTo>
                    <a:pt x="20283" y="6905"/>
                    <a:pt x="18505" y="8371"/>
                    <a:pt x="17369" y="9931"/>
                  </a:cubicBezTo>
                  <a:cubicBezTo>
                    <a:pt x="16347" y="11334"/>
                    <a:pt x="15839" y="12808"/>
                    <a:pt x="15753" y="14292"/>
                  </a:cubicBezTo>
                  <a:cubicBezTo>
                    <a:pt x="15668" y="15762"/>
                    <a:pt x="15961" y="17293"/>
                    <a:pt x="14520" y="18601"/>
                  </a:cubicBezTo>
                  <a:cubicBezTo>
                    <a:pt x="13132" y="19861"/>
                    <a:pt x="10429" y="20653"/>
                    <a:pt x="7446" y="20791"/>
                  </a:cubicBezTo>
                  <a:cubicBezTo>
                    <a:pt x="4215" y="20941"/>
                    <a:pt x="967" y="20236"/>
                    <a:pt x="166" y="18805"/>
                  </a:cubicBezTo>
                  <a:cubicBezTo>
                    <a:pt x="-424" y="17752"/>
                    <a:pt x="690" y="16717"/>
                    <a:pt x="1485" y="15699"/>
                  </a:cubicBezTo>
                  <a:cubicBezTo>
                    <a:pt x="2289" y="14669"/>
                    <a:pt x="2757" y="13590"/>
                    <a:pt x="3240" y="12516"/>
                  </a:cubicBezTo>
                  <a:cubicBezTo>
                    <a:pt x="3845" y="11173"/>
                    <a:pt x="4479" y="9831"/>
                    <a:pt x="4809" y="8466"/>
                  </a:cubicBezTo>
                  <a:cubicBezTo>
                    <a:pt x="5052" y="7465"/>
                    <a:pt x="5130" y="6456"/>
                    <a:pt x="4997" y="5449"/>
                  </a:cubicBezTo>
                  <a:cubicBezTo>
                    <a:pt x="4851" y="4349"/>
                    <a:pt x="4450" y="3216"/>
                    <a:pt x="5351" y="2191"/>
                  </a:cubicBezTo>
                  <a:close/>
                </a:path>
              </a:pathLst>
            </a:custGeom>
            <a:solidFill>
              <a:srgbClr val="0096FF">
                <a:alpha val="7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2" name="Shape 222"/>
            <p:cNvSpPr/>
            <p:nvPr/>
          </p:nvSpPr>
          <p:spPr>
            <a:xfrm>
              <a:off x="5530777" y="2885311"/>
              <a:ext cx="1148420" cy="895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8" h="21254" extrusionOk="0">
                  <a:moveTo>
                    <a:pt x="9750" y="9"/>
                  </a:moveTo>
                  <a:cubicBezTo>
                    <a:pt x="8109" y="-79"/>
                    <a:pt x="6505" y="522"/>
                    <a:pt x="5122" y="1637"/>
                  </a:cubicBezTo>
                  <a:cubicBezTo>
                    <a:pt x="3768" y="2730"/>
                    <a:pt x="2632" y="4326"/>
                    <a:pt x="2204" y="6376"/>
                  </a:cubicBezTo>
                  <a:cubicBezTo>
                    <a:pt x="1871" y="7975"/>
                    <a:pt x="2034" y="9675"/>
                    <a:pt x="1713" y="11261"/>
                  </a:cubicBezTo>
                  <a:cubicBezTo>
                    <a:pt x="1373" y="12945"/>
                    <a:pt x="521" y="14387"/>
                    <a:pt x="160" y="16054"/>
                  </a:cubicBezTo>
                  <a:cubicBezTo>
                    <a:pt x="-353" y="18425"/>
                    <a:pt x="394" y="21521"/>
                    <a:pt x="2068" y="21236"/>
                  </a:cubicBezTo>
                  <a:cubicBezTo>
                    <a:pt x="3240" y="21037"/>
                    <a:pt x="4148" y="20200"/>
                    <a:pt x="5107" y="19319"/>
                  </a:cubicBezTo>
                  <a:cubicBezTo>
                    <a:pt x="5991" y="18508"/>
                    <a:pt x="7003" y="17983"/>
                    <a:pt x="7989" y="17407"/>
                  </a:cubicBezTo>
                  <a:cubicBezTo>
                    <a:pt x="8983" y="16826"/>
                    <a:pt x="9957" y="16188"/>
                    <a:pt x="10967" y="15656"/>
                  </a:cubicBezTo>
                  <a:cubicBezTo>
                    <a:pt x="11781" y="15226"/>
                    <a:pt x="12615" y="14867"/>
                    <a:pt x="13461" y="14557"/>
                  </a:cubicBezTo>
                  <a:cubicBezTo>
                    <a:pt x="14110" y="14319"/>
                    <a:pt x="14766" y="14110"/>
                    <a:pt x="15428" y="13935"/>
                  </a:cubicBezTo>
                  <a:cubicBezTo>
                    <a:pt x="15944" y="13798"/>
                    <a:pt x="16463" y="13681"/>
                    <a:pt x="16982" y="13565"/>
                  </a:cubicBezTo>
                  <a:cubicBezTo>
                    <a:pt x="17589" y="13428"/>
                    <a:pt x="18197" y="13292"/>
                    <a:pt x="18792" y="13088"/>
                  </a:cubicBezTo>
                  <a:cubicBezTo>
                    <a:pt x="19290" y="12917"/>
                    <a:pt x="19787" y="12693"/>
                    <a:pt x="20190" y="12250"/>
                  </a:cubicBezTo>
                  <a:cubicBezTo>
                    <a:pt x="21159" y="11185"/>
                    <a:pt x="21247" y="9353"/>
                    <a:pt x="20839" y="7753"/>
                  </a:cubicBezTo>
                  <a:cubicBezTo>
                    <a:pt x="20459" y="6264"/>
                    <a:pt x="19775" y="4955"/>
                    <a:pt x="19073" y="3678"/>
                  </a:cubicBezTo>
                  <a:cubicBezTo>
                    <a:pt x="18401" y="2453"/>
                    <a:pt x="17630" y="1224"/>
                    <a:pt x="16496" y="899"/>
                  </a:cubicBezTo>
                  <a:cubicBezTo>
                    <a:pt x="15931" y="737"/>
                    <a:pt x="15365" y="836"/>
                    <a:pt x="14790" y="850"/>
                  </a:cubicBezTo>
                  <a:cubicBezTo>
                    <a:pt x="14088" y="868"/>
                    <a:pt x="13373" y="749"/>
                    <a:pt x="12679" y="590"/>
                  </a:cubicBezTo>
                  <a:cubicBezTo>
                    <a:pt x="11705" y="367"/>
                    <a:pt x="10739" y="62"/>
                    <a:pt x="9750" y="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3" name="Shape 223"/>
            <p:cNvSpPr/>
            <p:nvPr/>
          </p:nvSpPr>
          <p:spPr>
            <a:xfrm>
              <a:off x="3565212" y="438636"/>
              <a:ext cx="294758" cy="765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34" h="20055" extrusionOk="0">
                  <a:moveTo>
                    <a:pt x="14065" y="1347"/>
                  </a:moveTo>
                  <a:cubicBezTo>
                    <a:pt x="14739" y="332"/>
                    <a:pt x="17207" y="-317"/>
                    <a:pt x="19117" y="159"/>
                  </a:cubicBezTo>
                  <a:cubicBezTo>
                    <a:pt x="21360" y="717"/>
                    <a:pt x="19744" y="1883"/>
                    <a:pt x="18437" y="2905"/>
                  </a:cubicBezTo>
                  <a:cubicBezTo>
                    <a:pt x="17501" y="3636"/>
                    <a:pt x="17212" y="4453"/>
                    <a:pt x="16797" y="5250"/>
                  </a:cubicBezTo>
                  <a:cubicBezTo>
                    <a:pt x="16355" y="6096"/>
                    <a:pt x="15761" y="6931"/>
                    <a:pt x="15344" y="7780"/>
                  </a:cubicBezTo>
                  <a:cubicBezTo>
                    <a:pt x="14777" y="8934"/>
                    <a:pt x="14539" y="10109"/>
                    <a:pt x="14625" y="11284"/>
                  </a:cubicBezTo>
                  <a:cubicBezTo>
                    <a:pt x="14680" y="12038"/>
                    <a:pt x="14867" y="12789"/>
                    <a:pt x="15002" y="13541"/>
                  </a:cubicBezTo>
                  <a:cubicBezTo>
                    <a:pt x="15165" y="14449"/>
                    <a:pt x="15248" y="15367"/>
                    <a:pt x="15289" y="16268"/>
                  </a:cubicBezTo>
                  <a:cubicBezTo>
                    <a:pt x="15309" y="16713"/>
                    <a:pt x="15316" y="17153"/>
                    <a:pt x="15024" y="17587"/>
                  </a:cubicBezTo>
                  <a:cubicBezTo>
                    <a:pt x="12542" y="21283"/>
                    <a:pt x="-240" y="20487"/>
                    <a:pt x="3" y="17443"/>
                  </a:cubicBezTo>
                  <a:cubicBezTo>
                    <a:pt x="82" y="16451"/>
                    <a:pt x="2272" y="15764"/>
                    <a:pt x="4030" y="15037"/>
                  </a:cubicBezTo>
                  <a:cubicBezTo>
                    <a:pt x="5877" y="14273"/>
                    <a:pt x="7326" y="13362"/>
                    <a:pt x="8527" y="12418"/>
                  </a:cubicBezTo>
                  <a:cubicBezTo>
                    <a:pt x="9476" y="11673"/>
                    <a:pt x="10281" y="10902"/>
                    <a:pt x="11003" y="10120"/>
                  </a:cubicBezTo>
                  <a:cubicBezTo>
                    <a:pt x="11830" y="9223"/>
                    <a:pt x="12548" y="8312"/>
                    <a:pt x="13108" y="7385"/>
                  </a:cubicBezTo>
                  <a:cubicBezTo>
                    <a:pt x="13815" y="6218"/>
                    <a:pt x="14271" y="5024"/>
                    <a:pt x="14087" y="3827"/>
                  </a:cubicBezTo>
                  <a:cubicBezTo>
                    <a:pt x="13959" y="2996"/>
                    <a:pt x="13527" y="2156"/>
                    <a:pt x="14065" y="134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4" name="Shape 224"/>
            <p:cNvSpPr/>
            <p:nvPr/>
          </p:nvSpPr>
          <p:spPr>
            <a:xfrm>
              <a:off x="4807452" y="2123939"/>
              <a:ext cx="835983" cy="681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1" h="20829" extrusionOk="0">
                  <a:moveTo>
                    <a:pt x="14614" y="253"/>
                  </a:moveTo>
                  <a:cubicBezTo>
                    <a:pt x="13840" y="486"/>
                    <a:pt x="13073" y="748"/>
                    <a:pt x="12306" y="1009"/>
                  </a:cubicBezTo>
                  <a:cubicBezTo>
                    <a:pt x="11344" y="1336"/>
                    <a:pt x="10373" y="1662"/>
                    <a:pt x="9388" y="1828"/>
                  </a:cubicBezTo>
                  <a:cubicBezTo>
                    <a:pt x="8520" y="1974"/>
                    <a:pt x="7642" y="1996"/>
                    <a:pt x="6766" y="2033"/>
                  </a:cubicBezTo>
                  <a:cubicBezTo>
                    <a:pt x="6002" y="2065"/>
                    <a:pt x="5238" y="2109"/>
                    <a:pt x="4474" y="2070"/>
                  </a:cubicBezTo>
                  <a:cubicBezTo>
                    <a:pt x="3734" y="2032"/>
                    <a:pt x="3000" y="1919"/>
                    <a:pt x="2288" y="1649"/>
                  </a:cubicBezTo>
                  <a:cubicBezTo>
                    <a:pt x="1035" y="1175"/>
                    <a:pt x="-186" y="1588"/>
                    <a:pt x="24" y="2605"/>
                  </a:cubicBezTo>
                  <a:cubicBezTo>
                    <a:pt x="118" y="3062"/>
                    <a:pt x="532" y="3244"/>
                    <a:pt x="911" y="3395"/>
                  </a:cubicBezTo>
                  <a:cubicBezTo>
                    <a:pt x="2543" y="4048"/>
                    <a:pt x="3992" y="5197"/>
                    <a:pt x="5341" y="6476"/>
                  </a:cubicBezTo>
                  <a:cubicBezTo>
                    <a:pt x="6571" y="7642"/>
                    <a:pt x="7725" y="8918"/>
                    <a:pt x="8909" y="10151"/>
                  </a:cubicBezTo>
                  <a:cubicBezTo>
                    <a:pt x="10049" y="11338"/>
                    <a:pt x="11220" y="12487"/>
                    <a:pt x="12245" y="13818"/>
                  </a:cubicBezTo>
                  <a:cubicBezTo>
                    <a:pt x="13920" y="15994"/>
                    <a:pt x="15217" y="18657"/>
                    <a:pt x="17352" y="20163"/>
                  </a:cubicBezTo>
                  <a:cubicBezTo>
                    <a:pt x="18975" y="21308"/>
                    <a:pt x="20962" y="20971"/>
                    <a:pt x="21228" y="19200"/>
                  </a:cubicBezTo>
                  <a:cubicBezTo>
                    <a:pt x="21414" y="17962"/>
                    <a:pt x="20446" y="17089"/>
                    <a:pt x="19697" y="16190"/>
                  </a:cubicBezTo>
                  <a:cubicBezTo>
                    <a:pt x="19074" y="15443"/>
                    <a:pt x="18602" y="14542"/>
                    <a:pt x="18222" y="13589"/>
                  </a:cubicBezTo>
                  <a:cubicBezTo>
                    <a:pt x="17716" y="12316"/>
                    <a:pt x="17375" y="10950"/>
                    <a:pt x="17328" y="9539"/>
                  </a:cubicBezTo>
                  <a:cubicBezTo>
                    <a:pt x="17292" y="8459"/>
                    <a:pt x="17430" y="7384"/>
                    <a:pt x="17678" y="6346"/>
                  </a:cubicBezTo>
                  <a:cubicBezTo>
                    <a:pt x="17857" y="5599"/>
                    <a:pt x="18092" y="4873"/>
                    <a:pt x="18357" y="4163"/>
                  </a:cubicBezTo>
                  <a:cubicBezTo>
                    <a:pt x="18633" y="3423"/>
                    <a:pt x="18944" y="2651"/>
                    <a:pt x="18799" y="1856"/>
                  </a:cubicBezTo>
                  <a:cubicBezTo>
                    <a:pt x="18452" y="-44"/>
                    <a:pt x="16429" y="-292"/>
                    <a:pt x="14614" y="25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5" name="Shape 225"/>
            <p:cNvSpPr/>
            <p:nvPr/>
          </p:nvSpPr>
          <p:spPr>
            <a:xfrm rot="20415110">
              <a:off x="1759993" y="824622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6" name="Shape 226"/>
            <p:cNvSpPr/>
            <p:nvPr/>
          </p:nvSpPr>
          <p:spPr>
            <a:xfrm rot="19355004">
              <a:off x="1610233" y="843400"/>
              <a:ext cx="77907" cy="165633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7" name="Shape 227"/>
            <p:cNvSpPr/>
            <p:nvPr/>
          </p:nvSpPr>
          <p:spPr>
            <a:xfrm rot="20508754">
              <a:off x="1839152" y="747249"/>
              <a:ext cx="77907" cy="165632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8" name="Shape 228"/>
            <p:cNvSpPr/>
            <p:nvPr/>
          </p:nvSpPr>
          <p:spPr>
            <a:xfrm rot="3626561">
              <a:off x="5129383" y="3922586"/>
              <a:ext cx="77907" cy="165632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9" name="Shape 229"/>
            <p:cNvSpPr/>
            <p:nvPr/>
          </p:nvSpPr>
          <p:spPr>
            <a:xfrm rot="3311188">
              <a:off x="5160270" y="3796681"/>
              <a:ext cx="77907" cy="165633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0" name="Shape 230"/>
            <p:cNvSpPr/>
            <p:nvPr/>
          </p:nvSpPr>
          <p:spPr>
            <a:xfrm rot="18540000">
              <a:off x="4757397" y="4066299"/>
              <a:ext cx="77907" cy="165633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1" name="Shape 231"/>
            <p:cNvSpPr/>
            <p:nvPr/>
          </p:nvSpPr>
          <p:spPr>
            <a:xfrm rot="780000">
              <a:off x="4986693" y="3867020"/>
              <a:ext cx="77907" cy="165632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2" name="Shape 232"/>
            <p:cNvSpPr/>
            <p:nvPr/>
          </p:nvSpPr>
          <p:spPr>
            <a:xfrm rot="780000">
              <a:off x="4884656" y="4024240"/>
              <a:ext cx="77907" cy="165632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3" name="Shape 233"/>
            <p:cNvSpPr/>
            <p:nvPr/>
          </p:nvSpPr>
          <p:spPr>
            <a:xfrm rot="2640000">
              <a:off x="5295948" y="3804570"/>
              <a:ext cx="74754" cy="165633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4" name="Shape 234"/>
            <p:cNvSpPr/>
            <p:nvPr/>
          </p:nvSpPr>
          <p:spPr>
            <a:xfrm rot="2278775">
              <a:off x="5365076" y="3855376"/>
              <a:ext cx="77907" cy="165632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5" name="Shape 235"/>
            <p:cNvSpPr/>
            <p:nvPr/>
          </p:nvSpPr>
          <p:spPr>
            <a:xfrm rot="2172490">
              <a:off x="5242703" y="3972038"/>
              <a:ext cx="77907" cy="165632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6" name="Shape 236"/>
            <p:cNvSpPr/>
            <p:nvPr/>
          </p:nvSpPr>
          <p:spPr>
            <a:xfrm rot="2762457">
              <a:off x="5401338" y="3653089"/>
              <a:ext cx="77907" cy="165632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7" name="Shape 237"/>
            <p:cNvSpPr/>
            <p:nvPr/>
          </p:nvSpPr>
          <p:spPr>
            <a:xfrm rot="20760000">
              <a:off x="5129383" y="4079105"/>
              <a:ext cx="77907" cy="165632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8" name="Shape 238"/>
            <p:cNvSpPr/>
            <p:nvPr/>
          </p:nvSpPr>
          <p:spPr>
            <a:xfrm rot="20415110">
              <a:off x="5017580" y="4038222"/>
              <a:ext cx="77907" cy="165633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9" name="Shape 239"/>
            <p:cNvSpPr/>
            <p:nvPr/>
          </p:nvSpPr>
          <p:spPr>
            <a:xfrm rot="19355004">
              <a:off x="4867886" y="3879877"/>
              <a:ext cx="77907" cy="165632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0" name="Shape 240"/>
            <p:cNvSpPr/>
            <p:nvPr/>
          </p:nvSpPr>
          <p:spPr>
            <a:xfrm rot="4835966">
              <a:off x="5464706" y="3729738"/>
              <a:ext cx="77907" cy="165632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1" name="Shape 241"/>
            <p:cNvSpPr/>
            <p:nvPr/>
          </p:nvSpPr>
          <p:spPr>
            <a:xfrm>
              <a:off x="5103522" y="5017298"/>
              <a:ext cx="443399" cy="392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0" h="19486" extrusionOk="0">
                  <a:moveTo>
                    <a:pt x="20622" y="18149"/>
                  </a:moveTo>
                  <a:cubicBezTo>
                    <a:pt x="21244" y="16856"/>
                    <a:pt x="20436" y="15428"/>
                    <a:pt x="19485" y="14283"/>
                  </a:cubicBezTo>
                  <a:cubicBezTo>
                    <a:pt x="17167" y="11493"/>
                    <a:pt x="14454" y="9072"/>
                    <a:pt x="12139" y="6278"/>
                  </a:cubicBezTo>
                  <a:cubicBezTo>
                    <a:pt x="9242" y="2782"/>
                    <a:pt x="5940" y="-1142"/>
                    <a:pt x="1976" y="310"/>
                  </a:cubicBezTo>
                  <a:cubicBezTo>
                    <a:pt x="626" y="805"/>
                    <a:pt x="-356" y="2111"/>
                    <a:pt x="124" y="3387"/>
                  </a:cubicBezTo>
                  <a:cubicBezTo>
                    <a:pt x="579" y="4596"/>
                    <a:pt x="2015" y="4705"/>
                    <a:pt x="3090" y="5287"/>
                  </a:cubicBezTo>
                  <a:cubicBezTo>
                    <a:pt x="3833" y="5689"/>
                    <a:pt x="4401" y="6363"/>
                    <a:pt x="5084" y="6869"/>
                  </a:cubicBezTo>
                  <a:cubicBezTo>
                    <a:pt x="5855" y="7441"/>
                    <a:pt x="6751" y="7809"/>
                    <a:pt x="7558" y="8301"/>
                  </a:cubicBezTo>
                  <a:cubicBezTo>
                    <a:pt x="8836" y="9081"/>
                    <a:pt x="9872" y="10163"/>
                    <a:pt x="10738" y="11434"/>
                  </a:cubicBezTo>
                  <a:cubicBezTo>
                    <a:pt x="12190" y="13565"/>
                    <a:pt x="14110" y="15505"/>
                    <a:pt x="15442" y="17182"/>
                  </a:cubicBezTo>
                  <a:cubicBezTo>
                    <a:pt x="17316" y="19541"/>
                    <a:pt x="19512" y="20458"/>
                    <a:pt x="20622" y="18149"/>
                  </a:cubicBezTo>
                  <a:close/>
                </a:path>
              </a:pathLst>
            </a:custGeom>
            <a:solidFill>
              <a:srgbClr val="0096FF">
                <a:alpha val="70000"/>
              </a:srgbClr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2" name="Shape 242"/>
            <p:cNvSpPr/>
            <p:nvPr/>
          </p:nvSpPr>
          <p:spPr>
            <a:xfrm>
              <a:off x="4461875" y="4252069"/>
              <a:ext cx="338103" cy="626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97" h="19628" extrusionOk="0">
                  <a:moveTo>
                    <a:pt x="2619" y="5406"/>
                  </a:moveTo>
                  <a:cubicBezTo>
                    <a:pt x="1663" y="6214"/>
                    <a:pt x="836" y="7072"/>
                    <a:pt x="485" y="8007"/>
                  </a:cubicBezTo>
                  <a:cubicBezTo>
                    <a:pt x="-20" y="9350"/>
                    <a:pt x="494" y="10717"/>
                    <a:pt x="896" y="12066"/>
                  </a:cubicBezTo>
                  <a:cubicBezTo>
                    <a:pt x="1218" y="13149"/>
                    <a:pt x="1466" y="14254"/>
                    <a:pt x="1020" y="15326"/>
                  </a:cubicBezTo>
                  <a:cubicBezTo>
                    <a:pt x="516" y="16536"/>
                    <a:pt x="-744" y="17810"/>
                    <a:pt x="601" y="18833"/>
                  </a:cubicBezTo>
                  <a:cubicBezTo>
                    <a:pt x="4125" y="21514"/>
                    <a:pt x="11750" y="16987"/>
                    <a:pt x="10963" y="11620"/>
                  </a:cubicBezTo>
                  <a:cubicBezTo>
                    <a:pt x="10750" y="10168"/>
                    <a:pt x="11120" y="8711"/>
                    <a:pt x="11925" y="7318"/>
                  </a:cubicBezTo>
                  <a:cubicBezTo>
                    <a:pt x="12561" y="6218"/>
                    <a:pt x="13509" y="5134"/>
                    <a:pt x="15305" y="4481"/>
                  </a:cubicBezTo>
                  <a:cubicBezTo>
                    <a:pt x="16815" y="3931"/>
                    <a:pt x="18831" y="3729"/>
                    <a:pt x="19700" y="2856"/>
                  </a:cubicBezTo>
                  <a:cubicBezTo>
                    <a:pt x="20856" y="1695"/>
                    <a:pt x="19363" y="286"/>
                    <a:pt x="16800" y="36"/>
                  </a:cubicBezTo>
                  <a:cubicBezTo>
                    <a:pt x="15541" y="-86"/>
                    <a:pt x="14281" y="122"/>
                    <a:pt x="13108" y="392"/>
                  </a:cubicBezTo>
                  <a:cubicBezTo>
                    <a:pt x="8683" y="1410"/>
                    <a:pt x="5176" y="3247"/>
                    <a:pt x="2619" y="5406"/>
                  </a:cubicBezTo>
                  <a:close/>
                </a:path>
              </a:pathLst>
            </a:custGeom>
            <a:solidFill>
              <a:srgbClr val="0096FF">
                <a:alpha val="70000"/>
              </a:srgbClr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3" name="Shape 243"/>
            <p:cNvSpPr/>
            <p:nvPr/>
          </p:nvSpPr>
          <p:spPr>
            <a:xfrm>
              <a:off x="4141888" y="5533003"/>
              <a:ext cx="260009" cy="183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93" h="19766" extrusionOk="0">
                  <a:moveTo>
                    <a:pt x="9720" y="19763"/>
                  </a:moveTo>
                  <a:cubicBezTo>
                    <a:pt x="12075" y="19817"/>
                    <a:pt x="14526" y="19006"/>
                    <a:pt x="15781" y="16142"/>
                  </a:cubicBezTo>
                  <a:cubicBezTo>
                    <a:pt x="16580" y="14320"/>
                    <a:pt x="16638" y="12036"/>
                    <a:pt x="17250" y="10072"/>
                  </a:cubicBezTo>
                  <a:cubicBezTo>
                    <a:pt x="18429" y="6286"/>
                    <a:pt x="20294" y="2040"/>
                    <a:pt x="18017" y="402"/>
                  </a:cubicBezTo>
                  <a:cubicBezTo>
                    <a:pt x="14980" y="-1783"/>
                    <a:pt x="14581" y="5533"/>
                    <a:pt x="12479" y="8277"/>
                  </a:cubicBezTo>
                  <a:cubicBezTo>
                    <a:pt x="9482" y="12189"/>
                    <a:pt x="-1306" y="3585"/>
                    <a:pt x="132" y="14502"/>
                  </a:cubicBezTo>
                  <a:cubicBezTo>
                    <a:pt x="480" y="17144"/>
                    <a:pt x="2194" y="17829"/>
                    <a:pt x="4047" y="18311"/>
                  </a:cubicBezTo>
                  <a:cubicBezTo>
                    <a:pt x="5711" y="18743"/>
                    <a:pt x="7680" y="19717"/>
                    <a:pt x="9720" y="19763"/>
                  </a:cubicBezTo>
                  <a:close/>
                </a:path>
              </a:pathLst>
            </a:custGeom>
            <a:solidFill>
              <a:srgbClr val="0096FF">
                <a:alpha val="70000"/>
              </a:srgbClr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4" name="Shape 244"/>
            <p:cNvSpPr/>
            <p:nvPr/>
          </p:nvSpPr>
          <p:spPr>
            <a:xfrm>
              <a:off x="5617987" y="2923968"/>
              <a:ext cx="943067" cy="764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8" h="21254" extrusionOk="0">
                  <a:moveTo>
                    <a:pt x="9750" y="9"/>
                  </a:moveTo>
                  <a:cubicBezTo>
                    <a:pt x="8109" y="-79"/>
                    <a:pt x="6505" y="522"/>
                    <a:pt x="5122" y="1637"/>
                  </a:cubicBezTo>
                  <a:cubicBezTo>
                    <a:pt x="3768" y="2730"/>
                    <a:pt x="2632" y="4326"/>
                    <a:pt x="2204" y="6376"/>
                  </a:cubicBezTo>
                  <a:cubicBezTo>
                    <a:pt x="1871" y="7975"/>
                    <a:pt x="2034" y="9675"/>
                    <a:pt x="1713" y="11261"/>
                  </a:cubicBezTo>
                  <a:cubicBezTo>
                    <a:pt x="1373" y="12945"/>
                    <a:pt x="521" y="14387"/>
                    <a:pt x="160" y="16054"/>
                  </a:cubicBezTo>
                  <a:cubicBezTo>
                    <a:pt x="-353" y="18425"/>
                    <a:pt x="394" y="21521"/>
                    <a:pt x="2068" y="21236"/>
                  </a:cubicBezTo>
                  <a:cubicBezTo>
                    <a:pt x="3240" y="21037"/>
                    <a:pt x="4148" y="20200"/>
                    <a:pt x="5107" y="19319"/>
                  </a:cubicBezTo>
                  <a:cubicBezTo>
                    <a:pt x="5991" y="18508"/>
                    <a:pt x="7003" y="17983"/>
                    <a:pt x="7989" y="17407"/>
                  </a:cubicBezTo>
                  <a:cubicBezTo>
                    <a:pt x="8983" y="16826"/>
                    <a:pt x="9957" y="16188"/>
                    <a:pt x="10967" y="15656"/>
                  </a:cubicBezTo>
                  <a:cubicBezTo>
                    <a:pt x="11781" y="15226"/>
                    <a:pt x="12615" y="14867"/>
                    <a:pt x="13461" y="14557"/>
                  </a:cubicBezTo>
                  <a:cubicBezTo>
                    <a:pt x="14110" y="14319"/>
                    <a:pt x="14766" y="14110"/>
                    <a:pt x="15428" y="13935"/>
                  </a:cubicBezTo>
                  <a:cubicBezTo>
                    <a:pt x="15944" y="13798"/>
                    <a:pt x="16463" y="13681"/>
                    <a:pt x="16982" y="13565"/>
                  </a:cubicBezTo>
                  <a:cubicBezTo>
                    <a:pt x="17589" y="13428"/>
                    <a:pt x="18197" y="13292"/>
                    <a:pt x="18792" y="13088"/>
                  </a:cubicBezTo>
                  <a:cubicBezTo>
                    <a:pt x="19290" y="12917"/>
                    <a:pt x="19787" y="12693"/>
                    <a:pt x="20190" y="12250"/>
                  </a:cubicBezTo>
                  <a:cubicBezTo>
                    <a:pt x="21159" y="11185"/>
                    <a:pt x="21247" y="9353"/>
                    <a:pt x="20839" y="7753"/>
                  </a:cubicBezTo>
                  <a:cubicBezTo>
                    <a:pt x="20459" y="6264"/>
                    <a:pt x="19775" y="4955"/>
                    <a:pt x="19073" y="3678"/>
                  </a:cubicBezTo>
                  <a:cubicBezTo>
                    <a:pt x="18401" y="2453"/>
                    <a:pt x="17630" y="1224"/>
                    <a:pt x="16496" y="899"/>
                  </a:cubicBezTo>
                  <a:cubicBezTo>
                    <a:pt x="15931" y="737"/>
                    <a:pt x="15365" y="836"/>
                    <a:pt x="14790" y="850"/>
                  </a:cubicBezTo>
                  <a:cubicBezTo>
                    <a:pt x="14088" y="868"/>
                    <a:pt x="13373" y="749"/>
                    <a:pt x="12679" y="590"/>
                  </a:cubicBezTo>
                  <a:cubicBezTo>
                    <a:pt x="11705" y="367"/>
                    <a:pt x="10739" y="62"/>
                    <a:pt x="9750" y="9"/>
                  </a:cubicBezTo>
                  <a:close/>
                </a:path>
              </a:pathLst>
            </a:custGeom>
            <a:solidFill>
              <a:srgbClr val="0096FF">
                <a:alpha val="70000"/>
              </a:srgbClr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5" name="Shape 245"/>
            <p:cNvSpPr/>
            <p:nvPr/>
          </p:nvSpPr>
          <p:spPr>
            <a:xfrm>
              <a:off x="3568012" y="1020919"/>
              <a:ext cx="201138" cy="177231"/>
            </a:xfrm>
            <a:prstGeom prst="ellipse">
              <a:avLst/>
            </a:prstGeom>
            <a:solidFill>
              <a:srgbClr val="0096FF">
                <a:alpha val="70000"/>
              </a:srgbClr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6" name="Shape 246"/>
            <p:cNvSpPr/>
            <p:nvPr/>
          </p:nvSpPr>
          <p:spPr>
            <a:xfrm>
              <a:off x="1804992" y="1290187"/>
              <a:ext cx="289934" cy="761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6" h="21227" extrusionOk="0">
                  <a:moveTo>
                    <a:pt x="2514" y="48"/>
                  </a:moveTo>
                  <a:cubicBezTo>
                    <a:pt x="5320" y="-234"/>
                    <a:pt x="6562" y="775"/>
                    <a:pt x="6971" y="2036"/>
                  </a:cubicBezTo>
                  <a:cubicBezTo>
                    <a:pt x="7363" y="3249"/>
                    <a:pt x="8647" y="4694"/>
                    <a:pt x="9037" y="6225"/>
                  </a:cubicBezTo>
                  <a:cubicBezTo>
                    <a:pt x="9515" y="8099"/>
                    <a:pt x="10554" y="9951"/>
                    <a:pt x="9778" y="11813"/>
                  </a:cubicBezTo>
                  <a:cubicBezTo>
                    <a:pt x="8957" y="13782"/>
                    <a:pt x="6161" y="15745"/>
                    <a:pt x="8148" y="17615"/>
                  </a:cubicBezTo>
                  <a:cubicBezTo>
                    <a:pt x="9029" y="18444"/>
                    <a:pt x="10895" y="19111"/>
                    <a:pt x="13179" y="19047"/>
                  </a:cubicBezTo>
                  <a:cubicBezTo>
                    <a:pt x="16527" y="18953"/>
                    <a:pt x="20898" y="17881"/>
                    <a:pt x="21304" y="19209"/>
                  </a:cubicBezTo>
                  <a:cubicBezTo>
                    <a:pt x="21430" y="19620"/>
                    <a:pt x="20583" y="19925"/>
                    <a:pt x="19682" y="20172"/>
                  </a:cubicBezTo>
                  <a:cubicBezTo>
                    <a:pt x="18349" y="20539"/>
                    <a:pt x="16810" y="20956"/>
                    <a:pt x="15019" y="21117"/>
                  </a:cubicBezTo>
                  <a:cubicBezTo>
                    <a:pt x="12253" y="21366"/>
                    <a:pt x="9436" y="21169"/>
                    <a:pt x="6830" y="20781"/>
                  </a:cubicBezTo>
                  <a:cubicBezTo>
                    <a:pt x="3958" y="20353"/>
                    <a:pt x="1177" y="19619"/>
                    <a:pt x="562" y="18405"/>
                  </a:cubicBezTo>
                  <a:cubicBezTo>
                    <a:pt x="174" y="17639"/>
                    <a:pt x="940" y="16882"/>
                    <a:pt x="1528" y="16138"/>
                  </a:cubicBezTo>
                  <a:cubicBezTo>
                    <a:pt x="2631" y="14743"/>
                    <a:pt x="3190" y="13294"/>
                    <a:pt x="3135" y="11838"/>
                  </a:cubicBezTo>
                  <a:lnTo>
                    <a:pt x="2815" y="7624"/>
                  </a:lnTo>
                  <a:cubicBezTo>
                    <a:pt x="2038" y="6713"/>
                    <a:pt x="1389" y="5787"/>
                    <a:pt x="872" y="4850"/>
                  </a:cubicBezTo>
                  <a:cubicBezTo>
                    <a:pt x="285" y="3787"/>
                    <a:pt x="-170" y="2706"/>
                    <a:pt x="62" y="1622"/>
                  </a:cubicBezTo>
                  <a:cubicBezTo>
                    <a:pt x="210" y="931"/>
                    <a:pt x="835" y="217"/>
                    <a:pt x="2514" y="48"/>
                  </a:cubicBezTo>
                  <a:close/>
                </a:path>
              </a:pathLst>
            </a:custGeom>
            <a:solidFill>
              <a:srgbClr val="0096FF">
                <a:alpha val="70000"/>
              </a:srgbClr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7" name="Shape 247"/>
            <p:cNvSpPr/>
            <p:nvPr/>
          </p:nvSpPr>
          <p:spPr>
            <a:xfrm>
              <a:off x="4809769" y="2175472"/>
              <a:ext cx="301275" cy="198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9" h="19930" extrusionOk="0">
                  <a:moveTo>
                    <a:pt x="14377" y="2805"/>
                  </a:moveTo>
                  <a:cubicBezTo>
                    <a:pt x="11981" y="544"/>
                    <a:pt x="8937" y="2275"/>
                    <a:pt x="6260" y="1177"/>
                  </a:cubicBezTo>
                  <a:cubicBezTo>
                    <a:pt x="3517" y="52"/>
                    <a:pt x="417" y="-1214"/>
                    <a:pt x="34" y="2316"/>
                  </a:cubicBezTo>
                  <a:cubicBezTo>
                    <a:pt x="-304" y="5425"/>
                    <a:pt x="1926" y="5983"/>
                    <a:pt x="4084" y="6704"/>
                  </a:cubicBezTo>
                  <a:cubicBezTo>
                    <a:pt x="5759" y="7263"/>
                    <a:pt x="7316" y="8946"/>
                    <a:pt x="8814" y="10477"/>
                  </a:cubicBezTo>
                  <a:cubicBezTo>
                    <a:pt x="10848" y="12556"/>
                    <a:pt x="13379" y="14350"/>
                    <a:pt x="14964" y="16956"/>
                  </a:cubicBezTo>
                  <a:cubicBezTo>
                    <a:pt x="15986" y="18636"/>
                    <a:pt x="16810" y="20386"/>
                    <a:pt x="18354" y="19822"/>
                  </a:cubicBezTo>
                  <a:cubicBezTo>
                    <a:pt x="21296" y="18748"/>
                    <a:pt x="20018" y="12497"/>
                    <a:pt x="17184" y="7434"/>
                  </a:cubicBezTo>
                  <a:cubicBezTo>
                    <a:pt x="16283" y="5824"/>
                    <a:pt x="15564" y="3925"/>
                    <a:pt x="14377" y="2805"/>
                  </a:cubicBezTo>
                  <a:close/>
                </a:path>
              </a:pathLst>
            </a:custGeom>
            <a:solidFill>
              <a:srgbClr val="0096FF">
                <a:alpha val="70000"/>
              </a:srgbClr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8" name="Shape 248"/>
            <p:cNvSpPr/>
            <p:nvPr/>
          </p:nvSpPr>
          <p:spPr>
            <a:xfrm>
              <a:off x="5330054" y="2358619"/>
              <a:ext cx="316019" cy="453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43" h="20983" extrusionOk="0">
                  <a:moveTo>
                    <a:pt x="7745" y="63"/>
                  </a:moveTo>
                  <a:cubicBezTo>
                    <a:pt x="6424" y="-200"/>
                    <a:pt x="5167" y="408"/>
                    <a:pt x="4180" y="1123"/>
                  </a:cubicBezTo>
                  <a:cubicBezTo>
                    <a:pt x="1169" y="3306"/>
                    <a:pt x="-410" y="6326"/>
                    <a:pt x="91" y="9376"/>
                  </a:cubicBezTo>
                  <a:cubicBezTo>
                    <a:pt x="614" y="12556"/>
                    <a:pt x="3290" y="15263"/>
                    <a:pt x="6592" y="17417"/>
                  </a:cubicBezTo>
                  <a:cubicBezTo>
                    <a:pt x="7844" y="18234"/>
                    <a:pt x="9186" y="18977"/>
                    <a:pt x="10613" y="19629"/>
                  </a:cubicBezTo>
                  <a:cubicBezTo>
                    <a:pt x="12812" y="20633"/>
                    <a:pt x="15382" y="21400"/>
                    <a:pt x="17785" y="20733"/>
                  </a:cubicBezTo>
                  <a:cubicBezTo>
                    <a:pt x="18863" y="20433"/>
                    <a:pt x="19757" y="19849"/>
                    <a:pt x="20129" y="19065"/>
                  </a:cubicBezTo>
                  <a:cubicBezTo>
                    <a:pt x="21190" y="16831"/>
                    <a:pt x="18076" y="15094"/>
                    <a:pt x="15653" y="13390"/>
                  </a:cubicBezTo>
                  <a:cubicBezTo>
                    <a:pt x="14205" y="12371"/>
                    <a:pt x="13035" y="11163"/>
                    <a:pt x="12272" y="9813"/>
                  </a:cubicBezTo>
                  <a:cubicBezTo>
                    <a:pt x="11539" y="8517"/>
                    <a:pt x="11181" y="7134"/>
                    <a:pt x="10917" y="5747"/>
                  </a:cubicBezTo>
                  <a:cubicBezTo>
                    <a:pt x="10706" y="4640"/>
                    <a:pt x="10472" y="3471"/>
                    <a:pt x="10095" y="2383"/>
                  </a:cubicBezTo>
                  <a:cubicBezTo>
                    <a:pt x="9743" y="1371"/>
                    <a:pt x="9126" y="337"/>
                    <a:pt x="7745" y="63"/>
                  </a:cubicBezTo>
                  <a:close/>
                </a:path>
              </a:pathLst>
            </a:custGeom>
            <a:solidFill>
              <a:srgbClr val="0096FF">
                <a:alpha val="70000"/>
              </a:srgbClr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9" name="Shape 249"/>
            <p:cNvSpPr/>
            <p:nvPr/>
          </p:nvSpPr>
          <p:spPr>
            <a:xfrm rot="6678440">
              <a:off x="1837793" y="3427704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0" name="Shape 250"/>
            <p:cNvSpPr/>
            <p:nvPr/>
          </p:nvSpPr>
          <p:spPr>
            <a:xfrm rot="2452302">
              <a:off x="3999455" y="5762387"/>
              <a:ext cx="77907" cy="165633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1" name="Shape 251"/>
            <p:cNvSpPr/>
            <p:nvPr/>
          </p:nvSpPr>
          <p:spPr>
            <a:xfrm rot="780000">
              <a:off x="4141985" y="5808719"/>
              <a:ext cx="77907" cy="165632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2" name="Shape 252"/>
            <p:cNvSpPr/>
            <p:nvPr/>
          </p:nvSpPr>
          <p:spPr>
            <a:xfrm rot="3037806">
              <a:off x="3988915" y="5639286"/>
              <a:ext cx="77907" cy="165632"/>
            </a:xfrm>
            <a:prstGeom prst="ellipse">
              <a:avLst/>
            </a:prstGeom>
            <a:solidFill>
              <a:srgbClr val="FF93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3" name="Shape 253"/>
            <p:cNvSpPr/>
            <p:nvPr/>
          </p:nvSpPr>
          <p:spPr>
            <a:xfrm rot="1500179">
              <a:off x="3850800" y="5922366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4" name="Shape 254"/>
            <p:cNvSpPr/>
            <p:nvPr/>
          </p:nvSpPr>
          <p:spPr>
            <a:xfrm rot="19355004">
              <a:off x="4233281" y="5733133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5" name="Shape 255"/>
            <p:cNvSpPr/>
            <p:nvPr/>
          </p:nvSpPr>
          <p:spPr>
            <a:xfrm rot="20798406">
              <a:off x="4227778" y="5974428"/>
              <a:ext cx="77907" cy="165632"/>
            </a:xfrm>
            <a:prstGeom prst="ellipse">
              <a:avLst/>
            </a:prstGeom>
            <a:solidFill>
              <a:srgbClr val="941751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57" name="Shape 257"/>
          <p:cNvSpPr/>
          <p:nvPr/>
        </p:nvSpPr>
        <p:spPr>
          <a:xfrm>
            <a:off x="99609" y="829763"/>
            <a:ext cx="2245630" cy="3660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Autofit/>
          </a:bodyPr>
          <a:lstStyle/>
          <a:p>
            <a:pPr algn="ctr" defTabSz="410730" hangingPunct="0">
              <a:defRPr sz="2400" b="1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sz="1600" b="1" kern="0" dirty="0" smtClean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sz="1700" b="1" kern="0" dirty="0" smtClean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</a:t>
            </a:r>
            <a:r>
              <a:rPr lang="en-GB" sz="1700" b="1" kern="0" dirty="0" smtClean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</a:t>
            </a:r>
            <a:r>
              <a:rPr sz="1700" b="1" kern="0" dirty="0" smtClean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 </a:t>
            </a:r>
            <a:r>
              <a:rPr sz="1700" b="1" kern="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uptake</a:t>
            </a:r>
          </a:p>
        </p:txBody>
      </p:sp>
      <p:sp>
        <p:nvSpPr>
          <p:cNvPr id="258" name="Shape 258"/>
          <p:cNvSpPr/>
          <p:nvPr/>
        </p:nvSpPr>
        <p:spPr>
          <a:xfrm>
            <a:off x="511340" y="1177953"/>
            <a:ext cx="3731554" cy="3366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Autofit/>
          </a:bodyPr>
          <a:lstStyle>
            <a:lvl1pPr algn="l"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defTabSz="410730" hangingPunct="0"/>
            <a:r>
              <a:rPr sz="1600" kern="0" dirty="0">
                <a:solidFill>
                  <a:srgbClr val="000000"/>
                </a:solidFill>
              </a:rPr>
              <a:t>- optimum with soil moisture</a:t>
            </a:r>
          </a:p>
        </p:txBody>
      </p:sp>
      <p:sp>
        <p:nvSpPr>
          <p:cNvPr id="259" name="Shape 259"/>
          <p:cNvSpPr/>
          <p:nvPr/>
        </p:nvSpPr>
        <p:spPr>
          <a:xfrm>
            <a:off x="511340" y="2276781"/>
            <a:ext cx="3009929" cy="86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Autofit/>
          </a:bodyPr>
          <a:lstStyle>
            <a:lvl1pPr algn="l"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defTabSz="410730" hangingPunct="0"/>
            <a:r>
              <a:rPr sz="1600" kern="0" dirty="0">
                <a:solidFill>
                  <a:srgbClr val="000000"/>
                </a:solidFill>
              </a:rPr>
              <a:t>- varies with </a:t>
            </a:r>
            <a:r>
              <a:rPr lang="en-GB" sz="1600" kern="0" dirty="0" smtClean="0">
                <a:solidFill>
                  <a:srgbClr val="000000"/>
                </a:solidFill>
              </a:rPr>
              <a:t>temperature</a:t>
            </a:r>
            <a:endParaRPr sz="1600" kern="0" dirty="0">
              <a:solidFill>
                <a:srgbClr val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440" y="4082471"/>
            <a:ext cx="4590374" cy="2011997"/>
            <a:chOff x="3440" y="4082471"/>
            <a:chExt cx="4590374" cy="2011997"/>
          </a:xfrm>
        </p:grpSpPr>
        <p:grpSp>
          <p:nvGrpSpPr>
            <p:cNvPr id="275" name="Group 275"/>
            <p:cNvGrpSpPr/>
            <p:nvPr/>
          </p:nvGrpSpPr>
          <p:grpSpPr>
            <a:xfrm>
              <a:off x="3440" y="5063013"/>
              <a:ext cx="4590374" cy="1031455"/>
              <a:chOff x="0" y="0"/>
              <a:chExt cx="6528530" cy="1466957"/>
            </a:xfrm>
          </p:grpSpPr>
          <p:sp>
            <p:nvSpPr>
              <p:cNvPr id="272" name="Shape 272"/>
              <p:cNvSpPr/>
              <p:nvPr/>
            </p:nvSpPr>
            <p:spPr>
              <a:xfrm>
                <a:off x="0" y="0"/>
                <a:ext cx="2922918" cy="5268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just" defTabSz="410730" hangingPunct="0">
                  <a:defRPr sz="2400">
                    <a:latin typeface="Century Gothic"/>
                    <a:ea typeface="Century Gothic"/>
                    <a:cs typeface="Century Gothic"/>
                    <a:sym typeface="Century Gothic"/>
                  </a:defRPr>
                </a:pPr>
                <a:r>
                  <a:rPr lang="en-GB" sz="2400" b="1" kern="0" baseline="31999" dirty="0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 </a:t>
                </a:r>
                <a:r>
                  <a:rPr lang="en-GB" sz="2400" b="1" kern="0" dirty="0" smtClean="0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 </a:t>
                </a:r>
                <a:r>
                  <a:rPr sz="1700" b="1" kern="0" dirty="0" smtClean="0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C</a:t>
                </a:r>
                <a:r>
                  <a:rPr lang="en-GB" sz="1700" b="1" kern="0" dirty="0" smtClean="0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O</a:t>
                </a:r>
                <a:r>
                  <a:rPr sz="1700" b="1" kern="0" dirty="0" smtClean="0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S </a:t>
                </a:r>
                <a:r>
                  <a:rPr sz="1700" b="1" kern="0" dirty="0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diffusion</a:t>
                </a:r>
              </a:p>
            </p:txBody>
          </p:sp>
          <p:sp>
            <p:nvSpPr>
              <p:cNvPr id="273" name="Shape 273"/>
              <p:cNvSpPr/>
              <p:nvPr/>
            </p:nvSpPr>
            <p:spPr>
              <a:xfrm>
                <a:off x="584200" y="988198"/>
                <a:ext cx="5944330" cy="4787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just">
                  <a:defRPr sz="2400">
                    <a:latin typeface="Century Gothic"/>
                    <a:ea typeface="Century Gothic"/>
                    <a:cs typeface="Century Gothic"/>
                    <a:sym typeface="Century Gothic"/>
                  </a:defRPr>
                </a:lvl1pPr>
              </a:lstStyle>
              <a:p>
                <a:pPr defTabSz="410730" hangingPunct="0"/>
                <a:r>
                  <a:rPr sz="1600" kern="0" dirty="0">
                    <a:solidFill>
                      <a:srgbClr val="000000"/>
                    </a:solidFill>
                  </a:rPr>
                  <a:t>- limited if soil moisture is near saturation</a:t>
                </a:r>
              </a:p>
            </p:txBody>
          </p:sp>
          <p:sp>
            <p:nvSpPr>
              <p:cNvPr id="274" name="Shape 274"/>
              <p:cNvSpPr/>
              <p:nvPr/>
            </p:nvSpPr>
            <p:spPr>
              <a:xfrm>
                <a:off x="650092" y="484428"/>
                <a:ext cx="3845496" cy="4960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just">
                  <a:defRPr sz="2400">
                    <a:latin typeface="Century Gothic"/>
                    <a:ea typeface="Century Gothic"/>
                    <a:cs typeface="Century Gothic"/>
                    <a:sym typeface="Century Gothic"/>
                  </a:defRPr>
                </a:lvl1pPr>
              </a:lstStyle>
              <a:p>
                <a:pPr defTabSz="410730" hangingPunct="0"/>
                <a:r>
                  <a:rPr sz="1600" kern="0" dirty="0">
                    <a:solidFill>
                      <a:srgbClr val="000000"/>
                    </a:solidFill>
                  </a:rPr>
                  <a:t>- depends on soil structure</a:t>
                </a:r>
              </a:p>
            </p:txBody>
          </p:sp>
        </p:grpSp>
        <p:pic>
          <p:nvPicPr>
            <p:cNvPr id="291" name="Picture 290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720948" y="4082471"/>
              <a:ext cx="1479306" cy="1226757"/>
            </a:xfrm>
            <a:prstGeom prst="rect">
              <a:avLst/>
            </a:prstGeom>
            <a:effectLst/>
          </p:spPr>
        </p:pic>
      </p:grpSp>
      <p:grpSp>
        <p:nvGrpSpPr>
          <p:cNvPr id="94" name="Group 271"/>
          <p:cNvGrpSpPr/>
          <p:nvPr/>
        </p:nvGrpSpPr>
        <p:grpSpPr>
          <a:xfrm>
            <a:off x="5462265" y="3904487"/>
            <a:ext cx="3971059" cy="2807937"/>
            <a:chOff x="-246009" y="-64711"/>
            <a:chExt cx="5647726" cy="3993510"/>
          </a:xfrm>
        </p:grpSpPr>
        <p:sp>
          <p:nvSpPr>
            <p:cNvPr id="95" name="Shape 267"/>
            <p:cNvSpPr/>
            <p:nvPr/>
          </p:nvSpPr>
          <p:spPr>
            <a:xfrm>
              <a:off x="0" y="2463673"/>
              <a:ext cx="2880615" cy="5268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2400" b="1"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r>
                <a:rPr lang="en-GB" sz="1700" b="1" kern="0" dirty="0" smtClean="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</a:t>
              </a:r>
              <a:r>
                <a:rPr sz="1700" b="1" kern="0" dirty="0" smtClean="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 </a:t>
              </a:r>
              <a:r>
                <a:rPr sz="1700" b="1" kern="0" dirty="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hydrolysis</a:t>
              </a:r>
            </a:p>
          </p:txBody>
        </p:sp>
        <p:sp>
          <p:nvSpPr>
            <p:cNvPr id="96" name="Shape 268"/>
            <p:cNvSpPr/>
            <p:nvPr/>
          </p:nvSpPr>
          <p:spPr>
            <a:xfrm>
              <a:off x="590775" y="3450039"/>
              <a:ext cx="4810942" cy="4787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sz="2400"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 defTabSz="410730" hangingPunct="0"/>
              <a:r>
                <a:rPr sz="1600" kern="0" dirty="0">
                  <a:solidFill>
                    <a:srgbClr val="000000"/>
                  </a:solidFill>
                </a:rPr>
                <a:t>- limited if soil moisture is low</a:t>
              </a:r>
            </a:p>
          </p:txBody>
        </p:sp>
        <p:sp>
          <p:nvSpPr>
            <p:cNvPr id="97" name="Shape 269"/>
            <p:cNvSpPr/>
            <p:nvPr/>
          </p:nvSpPr>
          <p:spPr>
            <a:xfrm>
              <a:off x="-246009" y="2941646"/>
              <a:ext cx="4541412" cy="4960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just">
                <a:defRPr sz="2400"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 defTabSz="410730" hangingPunct="0"/>
              <a:r>
                <a:rPr sz="1600" kern="0" dirty="0">
                  <a:solidFill>
                    <a:srgbClr val="000000"/>
                  </a:solidFill>
                </a:rPr>
                <a:t>- enhanced by </a:t>
              </a:r>
              <a:r>
                <a:rPr lang="en-GB" sz="1600" kern="0" dirty="0" smtClean="0">
                  <a:solidFill>
                    <a:srgbClr val="000000"/>
                  </a:solidFill>
                </a:rPr>
                <a:t>the enzyme </a:t>
              </a:r>
              <a:r>
                <a:rPr sz="1600" kern="0" dirty="0" smtClean="0">
                  <a:solidFill>
                    <a:srgbClr val="000000"/>
                  </a:solidFill>
                </a:rPr>
                <a:t>CA</a:t>
              </a:r>
              <a:endParaRPr sz="1600" kern="0" dirty="0">
                <a:solidFill>
                  <a:srgbClr val="000000"/>
                </a:solidFill>
              </a:endParaRPr>
            </a:p>
          </p:txBody>
        </p:sp>
        <p:pic>
          <p:nvPicPr>
            <p:cNvPr id="98" name="Picture 97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54212" y="-64711"/>
              <a:ext cx="2860669" cy="2797565"/>
            </a:xfrm>
            <a:prstGeom prst="rect">
              <a:avLst/>
            </a:prstGeom>
            <a:effectLst/>
          </p:spPr>
        </p:pic>
      </p:grpSp>
      <p:sp>
        <p:nvSpPr>
          <p:cNvPr id="99" name="Shape 284"/>
          <p:cNvSpPr/>
          <p:nvPr/>
        </p:nvSpPr>
        <p:spPr>
          <a:xfrm rot="2226964">
            <a:off x="7848084" y="4085354"/>
            <a:ext cx="422885" cy="349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5" tIns="35715" rIns="35715" bIns="35715" anchor="ctr">
            <a:spAutoFit/>
          </a:bodyPr>
          <a:lstStyle>
            <a:lvl1pPr>
              <a:defRPr sz="2000" b="1">
                <a:solidFill>
                  <a:srgbClr val="FF26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algn="ctr" defTabSz="410730" hangingPunct="0"/>
            <a:r>
              <a:rPr sz="1800" kern="0" dirty="0"/>
              <a:t>CA</a:t>
            </a:r>
            <a:endParaRPr kern="0" dirty="0"/>
          </a:p>
        </p:txBody>
      </p:sp>
      <p:grpSp>
        <p:nvGrpSpPr>
          <p:cNvPr id="100" name="Group 266"/>
          <p:cNvGrpSpPr/>
          <p:nvPr/>
        </p:nvGrpSpPr>
        <p:grpSpPr>
          <a:xfrm>
            <a:off x="5649730" y="1265472"/>
            <a:ext cx="3271443" cy="1309429"/>
            <a:chOff x="-19022" y="0"/>
            <a:chExt cx="4652718" cy="1862297"/>
          </a:xfrm>
        </p:grpSpPr>
        <p:sp>
          <p:nvSpPr>
            <p:cNvPr id="101" name="Shape 262"/>
            <p:cNvSpPr/>
            <p:nvPr/>
          </p:nvSpPr>
          <p:spPr>
            <a:xfrm>
              <a:off x="1822084" y="0"/>
              <a:ext cx="2355629" cy="5268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2400" b="1"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r>
                <a:rPr sz="1700" b="1" kern="0" dirty="0" smtClean="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en-GB" sz="1700" b="1" kern="0" dirty="0" smtClean="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</a:t>
              </a:r>
              <a:r>
                <a:rPr sz="1700" b="1" kern="0" dirty="0" smtClean="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 </a:t>
              </a:r>
              <a:r>
                <a:rPr sz="1700" b="1" kern="0" dirty="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source</a:t>
              </a:r>
            </a:p>
          </p:txBody>
        </p:sp>
        <p:sp>
          <p:nvSpPr>
            <p:cNvPr id="102" name="Shape 263"/>
            <p:cNvSpPr/>
            <p:nvPr/>
          </p:nvSpPr>
          <p:spPr>
            <a:xfrm>
              <a:off x="2405067" y="484307"/>
              <a:ext cx="2228629" cy="4633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sz="2400"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 defTabSz="410730" hangingPunct="0"/>
              <a:r>
                <a:rPr sz="1600" kern="0" dirty="0">
                  <a:solidFill>
                    <a:srgbClr val="000000"/>
                  </a:solidFill>
                </a:rPr>
                <a:t>- anoxic soils</a:t>
              </a:r>
            </a:p>
          </p:txBody>
        </p:sp>
        <p:sp>
          <p:nvSpPr>
            <p:cNvPr id="103" name="Shape 264"/>
            <p:cNvSpPr/>
            <p:nvPr/>
          </p:nvSpPr>
          <p:spPr>
            <a:xfrm>
              <a:off x="2405067" y="979108"/>
              <a:ext cx="2228629" cy="4633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10730" hangingPunct="0">
                <a:defRPr sz="2400"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r>
                <a:rPr sz="1600" kern="0" dirty="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- Q</a:t>
              </a:r>
              <a:r>
                <a:rPr sz="1600" kern="0" baseline="-5999" dirty="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10</a:t>
              </a:r>
              <a:r>
                <a:rPr sz="1600" kern="0" dirty="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response</a:t>
              </a:r>
            </a:p>
          </p:txBody>
        </p:sp>
        <p:pic>
          <p:nvPicPr>
            <p:cNvPr id="104" name="Picture 103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9023" y="199690"/>
              <a:ext cx="1763329" cy="1662608"/>
            </a:xfrm>
            <a:prstGeom prst="rect">
              <a:avLst/>
            </a:prstGeom>
            <a:effectLst/>
          </p:spPr>
        </p:pic>
      </p:grpSp>
      <p:grpSp>
        <p:nvGrpSpPr>
          <p:cNvPr id="105" name="Group 104"/>
          <p:cNvGrpSpPr/>
          <p:nvPr/>
        </p:nvGrpSpPr>
        <p:grpSpPr>
          <a:xfrm>
            <a:off x="99609" y="829763"/>
            <a:ext cx="4143285" cy="1746272"/>
            <a:chOff x="99609" y="829763"/>
            <a:chExt cx="4143285" cy="1746272"/>
          </a:xfrm>
        </p:grpSpPr>
        <p:pic>
          <p:nvPicPr>
            <p:cNvPr id="106" name="Picture 105"/>
            <p:cNvPicPr>
              <a:picLocks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29288" y="1378972"/>
              <a:ext cx="2604269" cy="1197063"/>
            </a:xfrm>
            <a:prstGeom prst="rect">
              <a:avLst/>
            </a:prstGeom>
            <a:effectLst/>
          </p:spPr>
        </p:pic>
        <p:sp>
          <p:nvSpPr>
            <p:cNvPr id="107" name="Shape 257"/>
            <p:cNvSpPr/>
            <p:nvPr/>
          </p:nvSpPr>
          <p:spPr>
            <a:xfrm>
              <a:off x="99609" y="829763"/>
              <a:ext cx="2245630" cy="3660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0730" hangingPunct="0">
                <a:defRPr sz="2400" b="1"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r>
                <a:rPr sz="1600" b="1" kern="0" dirty="0" smtClean="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r>
                <a:rPr sz="1700" b="1" kern="0" dirty="0" smtClean="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</a:t>
              </a:r>
              <a:r>
                <a:rPr lang="en-GB" sz="1700" b="1" kern="0" dirty="0" smtClean="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O</a:t>
              </a:r>
              <a:r>
                <a:rPr sz="1700" b="1" kern="0" dirty="0" smtClean="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 </a:t>
              </a:r>
              <a:r>
                <a:rPr sz="1700" b="1" kern="0" dirty="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uptake</a:t>
              </a:r>
            </a:p>
          </p:txBody>
        </p:sp>
        <p:sp>
          <p:nvSpPr>
            <p:cNvPr id="108" name="Shape 258"/>
            <p:cNvSpPr/>
            <p:nvPr/>
          </p:nvSpPr>
          <p:spPr>
            <a:xfrm>
              <a:off x="511340" y="1177953"/>
              <a:ext cx="3731554" cy="3366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sz="2400"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 defTabSz="410730" hangingPunct="0"/>
              <a:r>
                <a:rPr sz="1600" kern="0" dirty="0">
                  <a:solidFill>
                    <a:srgbClr val="000000"/>
                  </a:solidFill>
                </a:rPr>
                <a:t>- optimum with soil moisture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120080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01172" y="4562014"/>
            <a:ext cx="550912" cy="1328450"/>
          </a:xfrm>
          <a:prstGeom prst="rect">
            <a:avLst/>
          </a:prstGeom>
        </p:spPr>
      </p:pic>
      <p:pic>
        <p:nvPicPr>
          <p:cNvPr id="29" name="Picture 28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0667" y="4553952"/>
            <a:ext cx="4326924" cy="1616047"/>
          </a:xfrm>
          <a:prstGeom prst="rect">
            <a:avLst/>
          </a:prstGeom>
        </p:spPr>
      </p:pic>
      <p:sp>
        <p:nvSpPr>
          <p:cNvPr id="30" name="Shape 2630"/>
          <p:cNvSpPr/>
          <p:nvPr/>
        </p:nvSpPr>
        <p:spPr>
          <a:xfrm>
            <a:off x="1922872" y="6107484"/>
            <a:ext cx="4054603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GB" sz="1600" dirty="0">
                <a:latin typeface="Century Gothic"/>
                <a:cs typeface="Century Gothic"/>
              </a:rPr>
              <a:t>S</a:t>
            </a:r>
            <a:r>
              <a:rPr sz="1600" dirty="0" smtClean="0">
                <a:latin typeface="Century Gothic"/>
                <a:cs typeface="Century Gothic"/>
              </a:rPr>
              <a:t>oluble </a:t>
            </a:r>
            <a:r>
              <a:rPr sz="1600" dirty="0">
                <a:latin typeface="Century Gothic"/>
                <a:cs typeface="Century Gothic"/>
              </a:rPr>
              <a:t>organic </a:t>
            </a:r>
            <a:r>
              <a:rPr sz="1600" dirty="0" smtClean="0">
                <a:latin typeface="Century Gothic"/>
                <a:cs typeface="Century Gothic"/>
              </a:rPr>
              <a:t>compounds </a:t>
            </a:r>
            <a:endParaRPr sz="1600" dirty="0">
              <a:latin typeface="Century Gothic"/>
              <a:cs typeface="Century Gothic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3334837" y="1790463"/>
            <a:ext cx="1078291" cy="732902"/>
            <a:chOff x="0" y="0"/>
            <a:chExt cx="1762400" cy="1270000"/>
          </a:xfrm>
        </p:grpSpPr>
        <p:sp>
          <p:nvSpPr>
            <p:cNvPr id="48" name="Shape 2631"/>
            <p:cNvSpPr/>
            <p:nvPr/>
          </p:nvSpPr>
          <p:spPr>
            <a:xfrm>
              <a:off x="56225" y="332781"/>
              <a:ext cx="1649951" cy="6044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1pPr>
              <a:lvl2pPr marL="0" marR="0" indent="22860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2pPr>
              <a:lvl3pPr marL="0" marR="0" indent="45720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3pPr>
              <a:lvl4pPr marL="0" marR="0" indent="68580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4pPr>
              <a:lvl5pPr marL="0" marR="0" indent="91440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5pPr>
              <a:lvl6pPr marL="0" marR="0" indent="114300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6pPr>
              <a:lvl7pPr marL="0" marR="0" indent="137160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7pPr>
              <a:lvl8pPr marL="0" marR="0" indent="160020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8pPr>
              <a:lvl9pPr marL="0" marR="0" indent="182880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pPr>
                <a:defRPr sz="2400" b="1"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r>
                <a:rPr sz="1600" dirty="0">
                  <a:latin typeface="Century Gothic"/>
                  <a:cs typeface="Century Gothic"/>
                </a:rPr>
                <a:t>Soil </a:t>
              </a:r>
              <a:r>
                <a:rPr sz="1600" dirty="0" smtClean="0">
                  <a:latin typeface="Century Gothic"/>
                  <a:cs typeface="Century Gothic"/>
                </a:rPr>
                <a:t>pH</a:t>
              </a:r>
              <a:r>
                <a:rPr lang="en-GB" sz="1600" dirty="0" smtClean="0">
                  <a:latin typeface="Century Gothic"/>
                  <a:cs typeface="Century Gothic"/>
                </a:rPr>
                <a:t>&gt;6</a:t>
              </a:r>
              <a:endParaRPr sz="1600" dirty="0">
                <a:latin typeface="Century Gothic"/>
                <a:cs typeface="Century Gothic"/>
              </a:endParaRPr>
            </a:p>
          </p:txBody>
        </p:sp>
        <p:sp>
          <p:nvSpPr>
            <p:cNvPr id="49" name="Shape 2632"/>
            <p:cNvSpPr/>
            <p:nvPr/>
          </p:nvSpPr>
          <p:spPr>
            <a:xfrm>
              <a:off x="0" y="0"/>
              <a:ext cx="1762400" cy="1270000"/>
            </a:xfrm>
            <a:prstGeom prst="roundRect">
              <a:avLst>
                <a:gd name="adj" fmla="val 15000"/>
              </a:avLst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1pPr>
              <a:lvl2pPr marL="0" marR="0" indent="22860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2pPr>
              <a:lvl3pPr marL="0" marR="0" indent="45720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3pPr>
              <a:lvl4pPr marL="0" marR="0" indent="68580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4pPr>
              <a:lvl5pPr marL="0" marR="0" indent="91440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5pPr>
              <a:lvl6pPr marL="0" marR="0" indent="114300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6pPr>
              <a:lvl7pPr marL="0" marR="0" indent="137160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7pPr>
              <a:lvl8pPr marL="0" marR="0" indent="160020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8pPr>
              <a:lvl9pPr marL="0" marR="0" indent="182880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pPr>
                <a:defRPr sz="2400">
                  <a:solidFill>
                    <a:srgbClr val="FFFFFF"/>
                  </a:solidFill>
                </a:defRPr>
              </a:pPr>
              <a:endParaRPr sz="1100"/>
            </a:p>
          </p:txBody>
        </p:sp>
      </p:grpSp>
      <p:pic>
        <p:nvPicPr>
          <p:cNvPr id="32" name="Picture 31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62190" y="2328865"/>
            <a:ext cx="1750309" cy="486647"/>
          </a:xfrm>
          <a:prstGeom prst="rect">
            <a:avLst/>
          </a:prstGeom>
        </p:spPr>
      </p:pic>
      <p:sp>
        <p:nvSpPr>
          <p:cNvPr id="34" name="Shape 2642"/>
          <p:cNvSpPr/>
          <p:nvPr/>
        </p:nvSpPr>
        <p:spPr>
          <a:xfrm>
            <a:off x="467206" y="5125131"/>
            <a:ext cx="2678164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sz="1600" dirty="0">
                <a:latin typeface="Century Gothic"/>
                <a:cs typeface="Century Gothic"/>
              </a:rPr>
              <a:t>Increase </a:t>
            </a:r>
            <a:r>
              <a:rPr lang="en-GB" sz="1600" dirty="0" smtClean="0">
                <a:latin typeface="Century Gothic"/>
                <a:cs typeface="Century Gothic"/>
              </a:rPr>
              <a:t>in </a:t>
            </a:r>
            <a:r>
              <a:rPr sz="1600" dirty="0" smtClean="0">
                <a:latin typeface="Century Gothic"/>
                <a:cs typeface="Century Gothic"/>
              </a:rPr>
              <a:t>fungal </a:t>
            </a:r>
            <a:r>
              <a:rPr sz="1600" dirty="0">
                <a:latin typeface="Century Gothic"/>
                <a:cs typeface="Century Gothic"/>
              </a:rPr>
              <a:t>abundance</a:t>
            </a:r>
          </a:p>
        </p:txBody>
      </p:sp>
      <p:grpSp>
        <p:nvGrpSpPr>
          <p:cNvPr id="36" name="Group 35"/>
          <p:cNvGrpSpPr/>
          <p:nvPr/>
        </p:nvGrpSpPr>
        <p:grpSpPr>
          <a:xfrm rot="18900000">
            <a:off x="405278" y="1444881"/>
            <a:ext cx="906890" cy="556004"/>
            <a:chOff x="0" y="0"/>
            <a:chExt cx="1482253" cy="963465"/>
          </a:xfrm>
        </p:grpSpPr>
        <p:pic>
          <p:nvPicPr>
            <p:cNvPr id="44" name="pasted-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482253" cy="9634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5" name="Shape 2646"/>
            <p:cNvSpPr/>
            <p:nvPr/>
          </p:nvSpPr>
          <p:spPr>
            <a:xfrm>
              <a:off x="126815" y="269448"/>
              <a:ext cx="308038" cy="4245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1pPr>
              <a:lvl2pPr marL="0" marR="0" indent="22860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2pPr>
              <a:lvl3pPr marL="0" marR="0" indent="45720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3pPr>
              <a:lvl4pPr marL="0" marR="0" indent="68580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4pPr>
              <a:lvl5pPr marL="0" marR="0" indent="91440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5pPr>
              <a:lvl6pPr marL="0" marR="0" indent="114300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6pPr>
              <a:lvl7pPr marL="0" marR="0" indent="137160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7pPr>
              <a:lvl8pPr marL="0" marR="0" indent="160020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8pPr>
              <a:lvl9pPr marL="0" marR="0" indent="182880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r>
                <a:rPr sz="1200" b="1" dirty="0">
                  <a:solidFill>
                    <a:srgbClr val="FFFFFF"/>
                  </a:solidFill>
                  <a:latin typeface="Century Gothic"/>
                  <a:cs typeface="Century Gothic"/>
                </a:rPr>
                <a:t>O</a:t>
              </a:r>
            </a:p>
          </p:txBody>
        </p:sp>
        <p:sp>
          <p:nvSpPr>
            <p:cNvPr id="46" name="Shape 2647"/>
            <p:cNvSpPr/>
            <p:nvPr/>
          </p:nvSpPr>
          <p:spPr>
            <a:xfrm>
              <a:off x="453713" y="269448"/>
              <a:ext cx="291355" cy="4245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1pPr>
              <a:lvl2pPr marL="0" marR="0" indent="22860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2pPr>
              <a:lvl3pPr marL="0" marR="0" indent="45720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3pPr>
              <a:lvl4pPr marL="0" marR="0" indent="68580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4pPr>
              <a:lvl5pPr marL="0" marR="0" indent="91440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5pPr>
              <a:lvl6pPr marL="0" marR="0" indent="114300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6pPr>
              <a:lvl7pPr marL="0" marR="0" indent="137160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7pPr>
              <a:lvl8pPr marL="0" marR="0" indent="160020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8pPr>
              <a:lvl9pPr marL="0" marR="0" indent="182880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r>
                <a:rPr sz="1200" b="1" dirty="0">
                  <a:solidFill>
                    <a:srgbClr val="FFFFFF"/>
                  </a:solidFill>
                  <a:latin typeface="Century Gothic"/>
                  <a:cs typeface="Century Gothic"/>
                </a:rPr>
                <a:t>C</a:t>
              </a:r>
            </a:p>
          </p:txBody>
        </p:sp>
        <p:sp>
          <p:nvSpPr>
            <p:cNvPr id="47" name="Shape 2648"/>
            <p:cNvSpPr/>
            <p:nvPr/>
          </p:nvSpPr>
          <p:spPr>
            <a:xfrm>
              <a:off x="860994" y="269448"/>
              <a:ext cx="274819" cy="4245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1pPr>
              <a:lvl2pPr marL="0" marR="0" indent="22860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2pPr>
              <a:lvl3pPr marL="0" marR="0" indent="45720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3pPr>
              <a:lvl4pPr marL="0" marR="0" indent="68580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4pPr>
              <a:lvl5pPr marL="0" marR="0" indent="91440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5pPr>
              <a:lvl6pPr marL="0" marR="0" indent="114300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6pPr>
              <a:lvl7pPr marL="0" marR="0" indent="137160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7pPr>
              <a:lvl8pPr marL="0" marR="0" indent="160020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8pPr>
              <a:lvl9pPr marL="0" marR="0" indent="182880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r>
                <a:rPr sz="1200" b="1" dirty="0">
                  <a:solidFill>
                    <a:srgbClr val="FFFFFF"/>
                  </a:solidFill>
                  <a:latin typeface="Century Gothic"/>
                  <a:cs typeface="Century Gothic"/>
                </a:rPr>
                <a:t>S</a:t>
              </a:r>
            </a:p>
          </p:txBody>
        </p:sp>
      </p:grpSp>
      <p:pic>
        <p:nvPicPr>
          <p:cNvPr id="37" name="Picture 36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09562" y="1819798"/>
            <a:ext cx="477871" cy="1804836"/>
          </a:xfrm>
          <a:prstGeom prst="rect">
            <a:avLst/>
          </a:prstGeom>
        </p:spPr>
      </p:pic>
      <p:sp>
        <p:nvSpPr>
          <p:cNvPr id="39" name="Shape 2666"/>
          <p:cNvSpPr/>
          <p:nvPr/>
        </p:nvSpPr>
        <p:spPr>
          <a:xfrm>
            <a:off x="1922872" y="1904516"/>
            <a:ext cx="1341146" cy="17164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636"/>
                </a:move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</a:path>
            </a:pathLst>
          </a:custGeom>
          <a:ln w="50800" cap="rnd">
            <a:solidFill>
              <a:srgbClr val="000000"/>
            </a:solidFill>
            <a:custDash>
              <a:ds d="100000" sp="200000"/>
            </a:custDash>
            <a:tailEnd type="stealth"/>
          </a:ln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endParaRPr sz="1600"/>
          </a:p>
        </p:txBody>
      </p:sp>
      <p:sp>
        <p:nvSpPr>
          <p:cNvPr id="43" name="Shape 2657"/>
          <p:cNvSpPr/>
          <p:nvPr/>
        </p:nvSpPr>
        <p:spPr>
          <a:xfrm>
            <a:off x="4376563" y="2729992"/>
            <a:ext cx="3335385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sz="1600" dirty="0">
                <a:latin typeface="Century Gothic"/>
                <a:cs typeface="Century Gothic"/>
              </a:rPr>
              <a:t>Phototroph abundance increases with alkaline soil pH</a:t>
            </a:r>
          </a:p>
        </p:txBody>
      </p:sp>
      <p:grpSp>
        <p:nvGrpSpPr>
          <p:cNvPr id="58" name="Group 2639"/>
          <p:cNvGrpSpPr/>
          <p:nvPr/>
        </p:nvGrpSpPr>
        <p:grpSpPr>
          <a:xfrm>
            <a:off x="6505266" y="5535358"/>
            <a:ext cx="1125710" cy="1143545"/>
            <a:chOff x="0" y="0"/>
            <a:chExt cx="1762399" cy="1762399"/>
          </a:xfrm>
        </p:grpSpPr>
        <p:pic>
          <p:nvPicPr>
            <p:cNvPr id="59" name="pasted-image.tif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 rot="2700000">
              <a:off x="129132" y="387061"/>
              <a:ext cx="1504135" cy="9882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" name="Shape 2636"/>
            <p:cNvSpPr/>
            <p:nvPr/>
          </p:nvSpPr>
          <p:spPr>
            <a:xfrm rot="2700000">
              <a:off x="729316" y="613896"/>
              <a:ext cx="295764" cy="430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400" dirty="0">
                  <a:latin typeface="Century Gothic"/>
                  <a:cs typeface="Century Gothic"/>
                </a:rPr>
                <a:t>C</a:t>
              </a:r>
            </a:p>
          </p:txBody>
        </p:sp>
        <p:sp>
          <p:nvSpPr>
            <p:cNvPr id="61" name="Shape 2637"/>
            <p:cNvSpPr/>
            <p:nvPr/>
          </p:nvSpPr>
          <p:spPr>
            <a:xfrm rot="2700000">
              <a:off x="432393" y="325440"/>
              <a:ext cx="312699" cy="430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400" dirty="0">
                  <a:latin typeface="Century Gothic"/>
                  <a:cs typeface="Century Gothic"/>
                </a:rPr>
                <a:t>O</a:t>
              </a:r>
            </a:p>
          </p:txBody>
        </p:sp>
        <p:sp>
          <p:nvSpPr>
            <p:cNvPr id="62" name="Shape 2638"/>
            <p:cNvSpPr/>
            <p:nvPr/>
          </p:nvSpPr>
          <p:spPr>
            <a:xfrm rot="2700000">
              <a:off x="1009305" y="902352"/>
              <a:ext cx="312698" cy="430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 b="1">
                  <a:solidFill>
                    <a:srgbClr val="EBEBE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400" dirty="0">
                  <a:latin typeface="Century Gothic"/>
                  <a:cs typeface="Century Gothic"/>
                </a:rPr>
                <a:t>O</a:t>
              </a:r>
            </a:p>
          </p:txBody>
        </p:sp>
      </p:grpSp>
      <p:sp>
        <p:nvSpPr>
          <p:cNvPr id="63" name="Shape 2640"/>
          <p:cNvSpPr/>
          <p:nvPr/>
        </p:nvSpPr>
        <p:spPr>
          <a:xfrm rot="2923048">
            <a:off x="6784552" y="6200104"/>
            <a:ext cx="2333093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sz="1600" dirty="0"/>
              <a:t>CO</a:t>
            </a:r>
            <a:r>
              <a:rPr sz="1600" baseline="-5999" dirty="0"/>
              <a:t>2</a:t>
            </a:r>
            <a:r>
              <a:rPr sz="1600" dirty="0"/>
              <a:t> sink</a:t>
            </a:r>
          </a:p>
        </p:txBody>
      </p:sp>
      <p:sp>
        <p:nvSpPr>
          <p:cNvPr id="65" name="Shape 2651"/>
          <p:cNvSpPr/>
          <p:nvPr/>
        </p:nvSpPr>
        <p:spPr>
          <a:xfrm rot="18567563">
            <a:off x="-191774" y="727585"/>
            <a:ext cx="23330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dirty="0" smtClean="0"/>
              <a:t>C</a:t>
            </a:r>
            <a:r>
              <a:rPr lang="en-GB" dirty="0" smtClean="0"/>
              <a:t>O</a:t>
            </a:r>
            <a:r>
              <a:rPr dirty="0" smtClean="0"/>
              <a:t>S </a:t>
            </a:r>
            <a:r>
              <a:rPr dirty="0"/>
              <a:t>sink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307045" y="497414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5211686" y="19595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69" name="Shape 2640"/>
          <p:cNvSpPr/>
          <p:nvPr/>
        </p:nvSpPr>
        <p:spPr>
          <a:xfrm rot="2923048">
            <a:off x="4013014" y="5998821"/>
            <a:ext cx="2333093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en-GB" sz="1600" dirty="0" smtClean="0"/>
              <a:t>N</a:t>
            </a:r>
            <a:r>
              <a:rPr sz="1600" baseline="-5999" dirty="0" smtClean="0"/>
              <a:t>2</a:t>
            </a:r>
            <a:r>
              <a:rPr sz="1600" dirty="0" smtClean="0"/>
              <a:t> </a:t>
            </a:r>
            <a:r>
              <a:rPr sz="1600" dirty="0"/>
              <a:t>sink</a:t>
            </a:r>
          </a:p>
        </p:txBody>
      </p:sp>
      <p:pic>
        <p:nvPicPr>
          <p:cNvPr id="70" name="Picture 69" descr="N2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75177">
            <a:off x="4568237" y="4970794"/>
            <a:ext cx="917584" cy="693523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 rot="3006567">
            <a:off x="4730075" y="5067391"/>
            <a:ext cx="468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FFFF"/>
                </a:solidFill>
                <a:latin typeface="Century Gothic"/>
                <a:cs typeface="Century Gothic"/>
              </a:rPr>
              <a:t>N</a:t>
            </a:r>
            <a:endParaRPr lang="en-US" sz="1400" b="1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73" name="TextBox 72"/>
          <p:cNvSpPr txBox="1"/>
          <p:nvPr/>
        </p:nvSpPr>
        <p:spPr>
          <a:xfrm rot="3006567">
            <a:off x="4961033" y="5324543"/>
            <a:ext cx="468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FFFF"/>
                </a:solidFill>
                <a:latin typeface="Century Gothic"/>
                <a:cs typeface="Century Gothic"/>
              </a:rPr>
              <a:t>N</a:t>
            </a:r>
            <a:endParaRPr lang="en-US" sz="1400" b="1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573794" y="497510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pic>
        <p:nvPicPr>
          <p:cNvPr id="75" name="Picture 74" descr="Screen Shot 2017-11-20 at 1.38.33 PM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8" r="20884" b="21028"/>
          <a:stretch/>
        </p:blipFill>
        <p:spPr>
          <a:xfrm>
            <a:off x="1116102" y="3620420"/>
            <a:ext cx="1418944" cy="15063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6" name="Picture 75" descr="Screen Shot 2017-11-20 at 1.41.24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846" y="3278743"/>
            <a:ext cx="1937393" cy="14659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7" name="TextBox 76"/>
          <p:cNvSpPr txBox="1"/>
          <p:nvPr/>
        </p:nvSpPr>
        <p:spPr>
          <a:xfrm>
            <a:off x="1309561" y="254532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-1275" y="6568300"/>
            <a:ext cx="35454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err="1" smtClean="0">
                <a:latin typeface="Century Gothic"/>
                <a:cs typeface="Century Gothic"/>
              </a:rPr>
              <a:t>Sauze</a:t>
            </a:r>
            <a:r>
              <a:rPr lang="en-GB" sz="1200" dirty="0" smtClean="0">
                <a:latin typeface="Century Gothic"/>
                <a:cs typeface="Century Gothic"/>
              </a:rPr>
              <a:t> et al., Soil, Biology &amp; Biochemistry, 2017</a:t>
            </a:r>
            <a:endParaRPr lang="en-US" sz="1200" dirty="0"/>
          </a:p>
        </p:txBody>
      </p:sp>
      <p:sp>
        <p:nvSpPr>
          <p:cNvPr id="80" name="TextBox 79"/>
          <p:cNvSpPr txBox="1"/>
          <p:nvPr/>
        </p:nvSpPr>
        <p:spPr>
          <a:xfrm>
            <a:off x="872213" y="206805"/>
            <a:ext cx="7369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entury Gothic"/>
                <a:cs typeface="Century Gothic"/>
              </a:rPr>
              <a:t>Atelier 3 : Plant-microbe-soil property interactions Q1 or 3? </a:t>
            </a:r>
            <a:endParaRPr lang="en-US" sz="2000" dirty="0">
              <a:latin typeface="Century Gothic"/>
              <a:cs typeface="Century Gothic"/>
            </a:endParaRPr>
          </a:p>
        </p:txBody>
      </p:sp>
      <p:pic>
        <p:nvPicPr>
          <p:cNvPr id="92" name="Picture 91" descr="Screen Shot 2016-10-24 at 6.13.30 PM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9" t="5362" r="50000" b="68931"/>
          <a:stretch/>
        </p:blipFill>
        <p:spPr>
          <a:xfrm>
            <a:off x="5586110" y="769241"/>
            <a:ext cx="2007711" cy="1003331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7404899" y="766095"/>
            <a:ext cx="17045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Century Gothic"/>
                <a:cs typeface="Century Gothic"/>
              </a:rPr>
              <a:t>Scope for spatial </a:t>
            </a:r>
          </a:p>
          <a:p>
            <a:pPr algn="ctr"/>
            <a:r>
              <a:rPr lang="en-US" sz="1400" dirty="0" smtClean="0">
                <a:latin typeface="Century Gothic"/>
                <a:cs typeface="Century Gothic"/>
              </a:rPr>
              <a:t>and temporal</a:t>
            </a:r>
          </a:p>
          <a:p>
            <a:pPr algn="ctr"/>
            <a:r>
              <a:rPr lang="en-US" sz="1400" dirty="0" err="1" smtClean="0">
                <a:latin typeface="Century Gothic"/>
                <a:cs typeface="Century Gothic"/>
              </a:rPr>
              <a:t>modelling</a:t>
            </a:r>
            <a:r>
              <a:rPr lang="en-US" sz="1400" dirty="0" smtClean="0">
                <a:latin typeface="Century Gothic"/>
                <a:cs typeface="Century Gothic"/>
              </a:rPr>
              <a:t> of</a:t>
            </a:r>
          </a:p>
          <a:p>
            <a:pPr algn="ctr"/>
            <a:r>
              <a:rPr lang="en-US" sz="1400" dirty="0" smtClean="0">
                <a:latin typeface="Century Gothic"/>
                <a:cs typeface="Century Gothic"/>
              </a:rPr>
              <a:t>C and N cycling</a:t>
            </a:r>
            <a:endParaRPr lang="en-US" sz="1400" dirty="0">
              <a:latin typeface="Century Gothic"/>
              <a:cs typeface="Century Gothic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6236094" y="1641059"/>
            <a:ext cx="758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Century Gothic"/>
                <a:cs typeface="Century Gothic"/>
              </a:rPr>
              <a:t>Soil pH</a:t>
            </a:r>
            <a:endParaRPr lang="en-US" sz="1400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16692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7647015" y="6606970"/>
            <a:ext cx="14676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err="1" smtClean="0">
                <a:latin typeface="Century Gothic"/>
                <a:cs typeface="Century Gothic"/>
              </a:rPr>
              <a:t>Sauze</a:t>
            </a:r>
            <a:r>
              <a:rPr lang="en-GB" sz="1200" dirty="0" smtClean="0">
                <a:latin typeface="Century Gothic"/>
                <a:cs typeface="Century Gothic"/>
              </a:rPr>
              <a:t> et al., 2017</a:t>
            </a:r>
            <a:endParaRPr lang="en-US" sz="1200" dirty="0"/>
          </a:p>
        </p:txBody>
      </p:sp>
      <p:pic>
        <p:nvPicPr>
          <p:cNvPr id="88" name="Image 3" descr="Macintosh HD:Users:joana:Documents:PhD:PhD_manuscript:Chapter4_Algal_CA_activity:Figures:pdf_files:paper:Experimental_design_V2.pdf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5948" r="11768" b="54604"/>
          <a:stretch/>
        </p:blipFill>
        <p:spPr bwMode="auto">
          <a:xfrm>
            <a:off x="639695" y="3708037"/>
            <a:ext cx="7375407" cy="27294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492807" y="94479"/>
            <a:ext cx="819695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 smtClean="0">
                <a:latin typeface="Century Gothic"/>
                <a:cs typeface="Century Gothic"/>
              </a:rPr>
              <a:t>How are COS fluxes regulated by soil community</a:t>
            </a:r>
            <a:r>
              <a:rPr lang="en-GB" sz="2600" dirty="0" smtClean="0">
                <a:latin typeface="Arial"/>
                <a:cs typeface="Arial"/>
              </a:rPr>
              <a:t>?</a:t>
            </a:r>
            <a:endParaRPr lang="en-GB" sz="2600" b="1" dirty="0">
              <a:latin typeface="Arial"/>
              <a:cs typeface="Arial"/>
            </a:endParaRPr>
          </a:p>
        </p:txBody>
      </p:sp>
      <p:pic>
        <p:nvPicPr>
          <p:cNvPr id="6" name="Picture 5" descr="IMG_1107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8" r="4321" b="19753"/>
          <a:stretch/>
        </p:blipFill>
        <p:spPr>
          <a:xfrm>
            <a:off x="392523" y="706873"/>
            <a:ext cx="2624667" cy="26754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na_soilpot.jpe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6204" r="32755" b="31018"/>
          <a:stretch/>
        </p:blipFill>
        <p:spPr>
          <a:xfrm rot="5400000">
            <a:off x="2834818" y="1082374"/>
            <a:ext cx="2643698" cy="1911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asted-image-filtered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297137" y="725687"/>
            <a:ext cx="3474760" cy="26060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36566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>
          <a:xfrm>
            <a:off x="662358" y="94479"/>
            <a:ext cx="78578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 smtClean="0">
                <a:latin typeface="Century Gothic"/>
                <a:cs typeface="Century Gothic"/>
              </a:rPr>
              <a:t>Influence of incubation on community structure</a:t>
            </a:r>
            <a:endParaRPr lang="en-GB" sz="2600" b="1" dirty="0">
              <a:latin typeface="Century Gothic"/>
              <a:cs typeface="Century Gothic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685115" y="6606970"/>
            <a:ext cx="14676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err="1" smtClean="0">
                <a:latin typeface="Century Gothic"/>
                <a:cs typeface="Century Gothic"/>
              </a:rPr>
              <a:t>Sauze</a:t>
            </a:r>
            <a:r>
              <a:rPr lang="en-GB" sz="1200" dirty="0" smtClean="0">
                <a:latin typeface="Century Gothic"/>
                <a:cs typeface="Century Gothic"/>
              </a:rPr>
              <a:t> et al., 2017</a:t>
            </a:r>
            <a:endParaRPr lang="en-US" sz="1200" dirty="0"/>
          </a:p>
        </p:txBody>
      </p:sp>
      <p:pic>
        <p:nvPicPr>
          <p:cNvPr id="91" name="Picture 90" descr="Macintosh HD:Users:lisa:Lisa:Manuscripts:Sauze_Algae_paper:Sauze_Figure 3_microorganisms_comp.pdf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0" r="6621"/>
          <a:stretch/>
        </p:blipFill>
        <p:spPr bwMode="auto">
          <a:xfrm>
            <a:off x="987779" y="802165"/>
            <a:ext cx="7036740" cy="573895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722519" y="3349036"/>
            <a:ext cx="411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entury Gothic"/>
                <a:cs typeface="Century Gothic"/>
              </a:rPr>
              <a:t>18S</a:t>
            </a:r>
            <a:endParaRPr lang="en-US" sz="1100" dirty="0">
              <a:latin typeface="Century Gothic"/>
              <a:cs typeface="Century Gothic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65512" y="3539064"/>
            <a:ext cx="411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entury Gothic"/>
                <a:cs typeface="Century Gothic"/>
              </a:rPr>
              <a:t>16S</a:t>
            </a:r>
            <a:endParaRPr lang="en-US" sz="1100" dirty="0">
              <a:latin typeface="Century Gothic"/>
              <a:cs typeface="Century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82737" y="3738499"/>
            <a:ext cx="411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entury Gothic"/>
                <a:cs typeface="Century Gothic"/>
              </a:rPr>
              <a:t>23S</a:t>
            </a:r>
            <a:endParaRPr lang="en-US" sz="1100" dirty="0">
              <a:latin typeface="Century Gothic"/>
              <a:cs typeface="Century Gothic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52816" y="780812"/>
            <a:ext cx="442148" cy="329259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062105" y="752587"/>
            <a:ext cx="442148" cy="329259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62105" y="3776123"/>
            <a:ext cx="553154" cy="329259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352815" y="3776123"/>
            <a:ext cx="442149" cy="329259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89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>
          <a:xfrm>
            <a:off x="662358" y="94479"/>
            <a:ext cx="78578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 smtClean="0">
                <a:latin typeface="Century Gothic"/>
                <a:cs typeface="Century Gothic"/>
              </a:rPr>
              <a:t>Influence of incubation on community structure</a:t>
            </a:r>
            <a:endParaRPr lang="en-GB" sz="2600" b="1" dirty="0">
              <a:latin typeface="Century Gothic"/>
              <a:cs typeface="Century Gothic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672415" y="6606970"/>
            <a:ext cx="14676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err="1" smtClean="0">
                <a:latin typeface="Century Gothic"/>
                <a:cs typeface="Century Gothic"/>
              </a:rPr>
              <a:t>Sauze</a:t>
            </a:r>
            <a:r>
              <a:rPr lang="en-GB" sz="1200" dirty="0" smtClean="0">
                <a:latin typeface="Century Gothic"/>
                <a:cs typeface="Century Gothic"/>
              </a:rPr>
              <a:t> et al., 2017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3416713" y="752587"/>
            <a:ext cx="442148" cy="329259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16713" y="3776123"/>
            <a:ext cx="553154" cy="329259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352815" y="3776123"/>
            <a:ext cx="442149" cy="329259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 1" descr="Macintosh HD:Users:joana:Documents:PhD:PhD_manuscript:Chapter4_Algal_CA_activity:Figures:pdf_files:paper:Fig_2_all_abundance.pdf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45" r="33429" b="5060"/>
          <a:stretch/>
        </p:blipFill>
        <p:spPr bwMode="auto">
          <a:xfrm>
            <a:off x="3170296" y="752588"/>
            <a:ext cx="2558736" cy="56982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/>
          <p:cNvSpPr/>
          <p:nvPr/>
        </p:nvSpPr>
        <p:spPr>
          <a:xfrm>
            <a:off x="3609547" y="799622"/>
            <a:ext cx="442148" cy="31232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09547" y="2739429"/>
            <a:ext cx="442148" cy="31232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609547" y="4566348"/>
            <a:ext cx="442148" cy="31232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868263" y="6450807"/>
            <a:ext cx="2729086" cy="15616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66"/>
          <p:cNvSpPr txBox="1"/>
          <p:nvPr/>
        </p:nvSpPr>
        <p:spPr>
          <a:xfrm>
            <a:off x="142437" y="1410717"/>
            <a:ext cx="257614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latin typeface="Century Gothic"/>
                <a:cs typeface="Century Gothic"/>
              </a:rPr>
              <a:t> </a:t>
            </a:r>
            <a:r>
              <a:rPr lang="en-US" sz="1400" b="1" dirty="0">
                <a:latin typeface="Century Gothic"/>
                <a:cs typeface="Century Gothic"/>
              </a:rPr>
              <a:t>b</a:t>
            </a:r>
            <a:r>
              <a:rPr lang="en-US" sz="1400" b="1" dirty="0" smtClean="0">
                <a:latin typeface="Century Gothic"/>
                <a:cs typeface="Century Gothic"/>
              </a:rPr>
              <a:t>acterial (16S) abundance</a:t>
            </a:r>
            <a:endParaRPr lang="en-US" sz="1400" b="1" baseline="-25000" dirty="0" smtClean="0">
              <a:latin typeface="Century Gothic"/>
              <a:cs typeface="Century Gothic"/>
            </a:endParaRPr>
          </a:p>
          <a:p>
            <a:pPr algn="ctr"/>
            <a:r>
              <a:rPr lang="en-US" sz="1100" dirty="0" smtClean="0">
                <a:latin typeface="Century Gothic"/>
                <a:cs typeface="Century Gothic"/>
              </a:rPr>
              <a:t>[No. gene copies x 10</a:t>
            </a:r>
            <a:r>
              <a:rPr lang="en-US" sz="1100" baseline="30000" dirty="0" smtClean="0">
                <a:latin typeface="Century Gothic"/>
                <a:cs typeface="Century Gothic"/>
              </a:rPr>
              <a:t>8 </a:t>
            </a:r>
            <a:r>
              <a:rPr lang="en-US" sz="1100" dirty="0">
                <a:latin typeface="Century Gothic"/>
                <a:cs typeface="Century Gothic"/>
              </a:rPr>
              <a:t>g</a:t>
            </a:r>
            <a:r>
              <a:rPr lang="en-US" sz="1100" baseline="30000" dirty="0" smtClean="0">
                <a:latin typeface="Century Gothic"/>
                <a:cs typeface="Century Gothic"/>
              </a:rPr>
              <a:t>-1 </a:t>
            </a:r>
            <a:r>
              <a:rPr lang="en-US" sz="1100" dirty="0" smtClean="0">
                <a:latin typeface="Century Gothic"/>
                <a:cs typeface="Century Gothic"/>
              </a:rPr>
              <a:t>dry soil]</a:t>
            </a:r>
            <a:endParaRPr lang="en-US" sz="1100" dirty="0">
              <a:latin typeface="Century Gothic"/>
              <a:cs typeface="Century Gothic"/>
            </a:endParaRPr>
          </a:p>
        </p:txBody>
      </p:sp>
      <p:sp>
        <p:nvSpPr>
          <p:cNvPr id="18" name="TextBox 66"/>
          <p:cNvSpPr txBox="1"/>
          <p:nvPr/>
        </p:nvSpPr>
        <p:spPr>
          <a:xfrm>
            <a:off x="201306" y="3288425"/>
            <a:ext cx="245840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latin typeface="Century Gothic"/>
                <a:cs typeface="Century Gothic"/>
              </a:rPr>
              <a:t> algal (23S) abundance</a:t>
            </a:r>
            <a:endParaRPr lang="en-US" sz="1400" b="1" baseline="-25000" dirty="0" smtClean="0">
              <a:latin typeface="Century Gothic"/>
              <a:cs typeface="Century Gothic"/>
            </a:endParaRPr>
          </a:p>
          <a:p>
            <a:pPr algn="ctr"/>
            <a:r>
              <a:rPr lang="en-US" sz="1100" dirty="0" smtClean="0">
                <a:latin typeface="Century Gothic"/>
                <a:cs typeface="Century Gothic"/>
              </a:rPr>
              <a:t>[No. gene copies x 10</a:t>
            </a:r>
            <a:r>
              <a:rPr lang="en-US" sz="1100" baseline="30000" dirty="0" smtClean="0">
                <a:latin typeface="Century Gothic"/>
                <a:cs typeface="Century Gothic"/>
              </a:rPr>
              <a:t>8 </a:t>
            </a:r>
            <a:r>
              <a:rPr lang="en-US" sz="1100" dirty="0">
                <a:latin typeface="Century Gothic"/>
                <a:cs typeface="Century Gothic"/>
              </a:rPr>
              <a:t>g</a:t>
            </a:r>
            <a:r>
              <a:rPr lang="en-US" sz="1100" baseline="30000" dirty="0" smtClean="0">
                <a:latin typeface="Century Gothic"/>
                <a:cs typeface="Century Gothic"/>
              </a:rPr>
              <a:t>-1 </a:t>
            </a:r>
            <a:r>
              <a:rPr lang="en-US" sz="1100" dirty="0" smtClean="0">
                <a:latin typeface="Century Gothic"/>
                <a:cs typeface="Century Gothic"/>
              </a:rPr>
              <a:t>dry soil]</a:t>
            </a:r>
            <a:endParaRPr lang="en-US" sz="1100" dirty="0">
              <a:latin typeface="Century Gothic"/>
              <a:cs typeface="Century Gothic"/>
            </a:endParaRPr>
          </a:p>
        </p:txBody>
      </p:sp>
      <p:sp>
        <p:nvSpPr>
          <p:cNvPr id="19" name="TextBox 66"/>
          <p:cNvSpPr txBox="1"/>
          <p:nvPr/>
        </p:nvSpPr>
        <p:spPr>
          <a:xfrm>
            <a:off x="260175" y="5152973"/>
            <a:ext cx="245840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latin typeface="Century Gothic"/>
                <a:cs typeface="Century Gothic"/>
              </a:rPr>
              <a:t> fungal (18S) abundance</a:t>
            </a:r>
            <a:endParaRPr lang="en-US" sz="1400" b="1" baseline="-25000" dirty="0" smtClean="0">
              <a:latin typeface="Century Gothic"/>
              <a:cs typeface="Century Gothic"/>
            </a:endParaRPr>
          </a:p>
          <a:p>
            <a:pPr algn="ctr"/>
            <a:r>
              <a:rPr lang="en-US" sz="1100" dirty="0" smtClean="0">
                <a:latin typeface="Century Gothic"/>
                <a:cs typeface="Century Gothic"/>
              </a:rPr>
              <a:t>[No. gene copies x 10</a:t>
            </a:r>
            <a:r>
              <a:rPr lang="en-US" sz="1100" baseline="30000" dirty="0" smtClean="0">
                <a:latin typeface="Century Gothic"/>
                <a:cs typeface="Century Gothic"/>
              </a:rPr>
              <a:t>8 </a:t>
            </a:r>
            <a:r>
              <a:rPr lang="en-US" sz="1100" dirty="0">
                <a:latin typeface="Century Gothic"/>
                <a:cs typeface="Century Gothic"/>
              </a:rPr>
              <a:t>g</a:t>
            </a:r>
            <a:r>
              <a:rPr lang="en-US" sz="1100" baseline="30000" dirty="0" smtClean="0">
                <a:latin typeface="Century Gothic"/>
                <a:cs typeface="Century Gothic"/>
              </a:rPr>
              <a:t>-1 </a:t>
            </a:r>
            <a:r>
              <a:rPr lang="en-US" sz="1100" dirty="0" smtClean="0">
                <a:latin typeface="Century Gothic"/>
                <a:cs typeface="Century Gothic"/>
              </a:rPr>
              <a:t>dry soil]</a:t>
            </a:r>
            <a:endParaRPr lang="en-US" sz="1100" dirty="0">
              <a:latin typeface="Century Gothic"/>
              <a:cs typeface="Century Gothic"/>
            </a:endParaRPr>
          </a:p>
        </p:txBody>
      </p:sp>
      <p:sp>
        <p:nvSpPr>
          <p:cNvPr id="20" name="TextBox 66"/>
          <p:cNvSpPr txBox="1"/>
          <p:nvPr/>
        </p:nvSpPr>
        <p:spPr>
          <a:xfrm>
            <a:off x="3459030" y="6512522"/>
            <a:ext cx="69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>
                <a:latin typeface="Century Gothic"/>
                <a:cs typeface="Century Gothic"/>
              </a:rPr>
              <a:t> pH 4.5</a:t>
            </a:r>
            <a:endParaRPr lang="en-US" sz="1200" b="1" baseline="-25000" dirty="0" smtClean="0">
              <a:latin typeface="Century Gothic"/>
              <a:cs typeface="Century Gothic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42119" y="922733"/>
            <a:ext cx="947976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Century Gothic"/>
                <a:cs typeface="Century Gothic"/>
                <a:sym typeface="Gill Sans"/>
              </a:rPr>
              <a:t>b</a:t>
            </a:r>
            <a:r>
              <a:rPr kumimoji="0" lang="en-US" sz="1600" b="1" i="0" u="none" strike="noStrike" cap="none" spc="0" normalizeH="0" baseline="0" dirty="0" smtClean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Century Gothic"/>
                <a:cs typeface="Century Gothic"/>
                <a:sym typeface="Gill Sans"/>
              </a:rPr>
              <a:t>acteria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823961" y="4858879"/>
            <a:ext cx="590907" cy="34881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dirty="0">
                <a:solidFill>
                  <a:srgbClr val="948A54"/>
                </a:solidFill>
                <a:latin typeface="Century Gothic"/>
                <a:cs typeface="Century Gothic"/>
                <a:sym typeface="Gill Sans"/>
              </a:rPr>
              <a:t>f</a:t>
            </a:r>
            <a:r>
              <a:rPr kumimoji="0" lang="en-US" sz="1600" b="1" i="0" u="none" strike="noStrike" cap="none" spc="0" normalizeH="0" baseline="0" dirty="0" smtClean="0">
                <a:ln>
                  <a:noFill/>
                </a:ln>
                <a:solidFill>
                  <a:srgbClr val="948A54"/>
                </a:solidFill>
                <a:effectLst/>
                <a:uFillTx/>
                <a:latin typeface="Century Gothic"/>
                <a:cs typeface="Century Gothic"/>
                <a:sym typeface="Gill Sans"/>
              </a:rPr>
              <a:t>ungi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95311" y="2862540"/>
            <a:ext cx="689492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Century Gothic"/>
                <a:cs typeface="Century Gothic"/>
                <a:sym typeface="Gill Sans"/>
              </a:rPr>
              <a:t>a</a:t>
            </a:r>
            <a:r>
              <a:rPr kumimoji="0" lang="en-US" sz="1600" b="1" i="0" u="none" strike="noStrike" cap="none" spc="0" normalizeH="0" baseline="0" dirty="0" smtClean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FillTx/>
                <a:latin typeface="Century Gothic"/>
                <a:cs typeface="Century Gothic"/>
                <a:sym typeface="Gill Sans"/>
              </a:rPr>
              <a:t>lgae</a:t>
            </a:r>
          </a:p>
        </p:txBody>
      </p:sp>
      <p:pic>
        <p:nvPicPr>
          <p:cNvPr id="24" name="Picture 23" descr="Screen Shot 2016-10-13 at 10.29.27 AM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662" y="5370807"/>
            <a:ext cx="1080000" cy="1080000"/>
          </a:xfrm>
          <a:prstGeom prst="ellipse">
            <a:avLst/>
          </a:prstGeom>
          <a:ln w="57150" cmpd="sng">
            <a:solidFill>
              <a:srgbClr val="948A54"/>
            </a:solidFill>
          </a:ln>
        </p:spPr>
      </p:pic>
      <p:pic>
        <p:nvPicPr>
          <p:cNvPr id="25" name="Picture 24" descr="Screen Shot 2016-10-13 at 10.20.36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662" y="3374468"/>
            <a:ext cx="1188000" cy="1092362"/>
          </a:xfrm>
          <a:prstGeom prst="ellipse">
            <a:avLst/>
          </a:prstGeom>
          <a:ln w="57150" cmpd="sng">
            <a:solidFill>
              <a:schemeClr val="accent5">
                <a:lumMod val="75000"/>
              </a:schemeClr>
            </a:solidFill>
          </a:ln>
        </p:spPr>
      </p:pic>
      <p:pic>
        <p:nvPicPr>
          <p:cNvPr id="26" name="Picture 25" descr="Screen Shot 2016-10-13 at 10.36.08 AM.png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662" y="1434661"/>
            <a:ext cx="1080000" cy="1080000"/>
          </a:xfrm>
          <a:prstGeom prst="ellipse">
            <a:avLst/>
          </a:prstGeom>
          <a:ln w="57150" cmpd="sng">
            <a:solidFill>
              <a:schemeClr val="accent4">
                <a:lumMod val="75000"/>
              </a:schemeClr>
            </a:solidFill>
          </a:ln>
        </p:spPr>
      </p:pic>
      <p:sp>
        <p:nvSpPr>
          <p:cNvPr id="27" name="TextBox 66"/>
          <p:cNvSpPr txBox="1"/>
          <p:nvPr/>
        </p:nvSpPr>
        <p:spPr>
          <a:xfrm>
            <a:off x="4023474" y="6512522"/>
            <a:ext cx="69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>
                <a:latin typeface="Century Gothic"/>
                <a:cs typeface="Century Gothic"/>
              </a:rPr>
              <a:t> pH 6.3</a:t>
            </a:r>
            <a:endParaRPr lang="en-US" sz="1200" b="1" baseline="-25000" dirty="0" smtClean="0">
              <a:latin typeface="Century Gothic"/>
              <a:cs typeface="Century Gothic"/>
            </a:endParaRPr>
          </a:p>
        </p:txBody>
      </p:sp>
      <p:sp>
        <p:nvSpPr>
          <p:cNvPr id="28" name="TextBox 66"/>
          <p:cNvSpPr txBox="1"/>
          <p:nvPr/>
        </p:nvSpPr>
        <p:spPr>
          <a:xfrm>
            <a:off x="4559735" y="6512522"/>
            <a:ext cx="69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>
                <a:latin typeface="Century Gothic"/>
                <a:cs typeface="Century Gothic"/>
              </a:rPr>
              <a:t> pH 7.0</a:t>
            </a:r>
            <a:endParaRPr lang="en-US" sz="1200" b="1" baseline="-25000" dirty="0" smtClean="0">
              <a:latin typeface="Century Gothic"/>
              <a:cs typeface="Century Gothic"/>
            </a:endParaRPr>
          </a:p>
        </p:txBody>
      </p:sp>
      <p:sp>
        <p:nvSpPr>
          <p:cNvPr id="29" name="TextBox 66"/>
          <p:cNvSpPr txBox="1"/>
          <p:nvPr/>
        </p:nvSpPr>
        <p:spPr>
          <a:xfrm>
            <a:off x="5173098" y="6512522"/>
            <a:ext cx="69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>
                <a:latin typeface="Century Gothic"/>
                <a:cs typeface="Century Gothic"/>
              </a:rPr>
              <a:t> pH 8.1</a:t>
            </a:r>
            <a:endParaRPr lang="en-US" sz="1200" b="1" baseline="-25000" dirty="0" smtClean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39902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118033</TotalTime>
  <Words>1996</Words>
  <Application>Microsoft Macintosh PowerPoint</Application>
  <PresentationFormat>On-screen Show (4:3)</PresentationFormat>
  <Paragraphs>316</Paragraphs>
  <Slides>14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INRA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Jérôme Ogée</dc:creator>
  <cp:lastModifiedBy>Lisa Wingate</cp:lastModifiedBy>
  <cp:revision>977</cp:revision>
  <cp:lastPrinted>2018-09-14T21:55:19Z</cp:lastPrinted>
  <dcterms:created xsi:type="dcterms:W3CDTF">2013-04-08T08:48:33Z</dcterms:created>
  <dcterms:modified xsi:type="dcterms:W3CDTF">2020-01-27T20:50:13Z</dcterms:modified>
</cp:coreProperties>
</file>